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7" r:id="rId2"/>
    <p:sldId id="372" r:id="rId3"/>
    <p:sldId id="703" r:id="rId4"/>
    <p:sldId id="699" r:id="rId5"/>
    <p:sldId id="697" r:id="rId6"/>
    <p:sldId id="695" r:id="rId7"/>
    <p:sldId id="696" r:id="rId8"/>
    <p:sldId id="694" r:id="rId9"/>
    <p:sldId id="698" r:id="rId10"/>
    <p:sldId id="700" r:id="rId11"/>
    <p:sldId id="702" r:id="rId12"/>
    <p:sldId id="70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F30BE2"/>
    <a:srgbClr val="90AD97"/>
    <a:srgbClr val="A2C3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54DD8C-1F66-45B8-A8FB-9217D9A0A262}" v="1" dt="2024-12-09T11:06:47.652"/>
    <p1510:client id="{E502F880-FDEB-4514-A3D3-4B260B0C42DE}" v="2" dt="2024-12-09T10:20:40.618"/>
    <p1510:client id="{F8863A2C-193C-4DBB-BCB9-6F7EACDDB531}" v="18" dt="2024-12-09T13:13:59.1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0"/>
    <p:restoredTop sz="94674"/>
  </p:normalViewPr>
  <p:slideViewPr>
    <p:cSldViewPr snapToGrid="0" snapToObjects="1">
      <p:cViewPr varScale="1">
        <p:scale>
          <a:sx n="111" d="100"/>
          <a:sy n="111"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561F4A-6FD3-5C45-802C-61CDBACCFAA8}" type="datetimeFigureOut">
              <a:rPr lang="en-US" smtClean="0"/>
              <a:t>12/9/2024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1FC81-5DD0-5F42-A913-1693AEA5EA64}" type="slidenum">
              <a:rPr lang="en-US" smtClean="0"/>
              <a:t>‹#›</a:t>
            </a:fld>
            <a:endParaRPr lang="en-US"/>
          </a:p>
        </p:txBody>
      </p:sp>
    </p:spTree>
    <p:extLst>
      <p:ext uri="{BB962C8B-B14F-4D97-AF65-F5344CB8AC3E}">
        <p14:creationId xmlns:p14="http://schemas.microsoft.com/office/powerpoint/2010/main" val="2878659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E"/>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3A8E104-0CD3-4F0D-AA7A-C8DC9E327289}" type="slidenum">
              <a:rPr lang="en-CA" smtClean="0"/>
              <a:t>3</a:t>
            </a:fld>
            <a:endParaRPr lang="en-CA"/>
          </a:p>
        </p:txBody>
      </p:sp>
    </p:spTree>
    <p:extLst>
      <p:ext uri="{BB962C8B-B14F-4D97-AF65-F5344CB8AC3E}">
        <p14:creationId xmlns:p14="http://schemas.microsoft.com/office/powerpoint/2010/main" val="263757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3A8E104-0CD3-4F0D-AA7A-C8DC9E327289}" type="slidenum">
              <a:rPr lang="en-CA" smtClean="0"/>
              <a:t>8</a:t>
            </a:fld>
            <a:endParaRPr lang="en-CA"/>
          </a:p>
        </p:txBody>
      </p:sp>
    </p:spTree>
    <p:extLst>
      <p:ext uri="{BB962C8B-B14F-4D97-AF65-F5344CB8AC3E}">
        <p14:creationId xmlns:p14="http://schemas.microsoft.com/office/powerpoint/2010/main" val="6986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27B6D9F-F1DB-2A47-92D3-0B51749EA29B}" type="slidenum">
              <a:rPr lang="en-US" smtClean="0"/>
              <a:t>11</a:t>
            </a:fld>
            <a:endParaRPr lang="en-US"/>
          </a:p>
        </p:txBody>
      </p:sp>
    </p:spTree>
    <p:extLst>
      <p:ext uri="{BB962C8B-B14F-4D97-AF65-F5344CB8AC3E}">
        <p14:creationId xmlns:p14="http://schemas.microsoft.com/office/powerpoint/2010/main" val="4019912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4F30C4-58BB-4048-BBBD-ED035B1AF0AA}"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2673463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4F30C4-58BB-4048-BBBD-ED035B1AF0AA}"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395793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4F30C4-58BB-4048-BBBD-ED035B1AF0AA}"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2742171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4F30C4-58BB-4048-BBBD-ED035B1AF0AA}"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2350866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94F30C4-58BB-4048-BBBD-ED035B1AF0AA}"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2311603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4F30C4-58BB-4048-BBBD-ED035B1AF0AA}"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355553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4F30C4-58BB-4048-BBBD-ED035B1AF0AA}"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166646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4F30C4-58BB-4048-BBBD-ED035B1AF0AA}"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1204277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4F30C4-58BB-4048-BBBD-ED035B1AF0AA}"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3005585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4F30C4-58BB-4048-BBBD-ED035B1AF0AA}"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1297984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4F30C4-58BB-4048-BBBD-ED035B1AF0AA}"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05EC7-038E-824C-AB98-B67EB12ABFB1}" type="slidenum">
              <a:rPr lang="en-US" smtClean="0"/>
              <a:t>‹#›</a:t>
            </a:fld>
            <a:endParaRPr lang="en-US"/>
          </a:p>
        </p:txBody>
      </p:sp>
    </p:spTree>
    <p:extLst>
      <p:ext uri="{BB962C8B-B14F-4D97-AF65-F5344CB8AC3E}">
        <p14:creationId xmlns:p14="http://schemas.microsoft.com/office/powerpoint/2010/main" val="3739190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4F30C4-58BB-4048-BBBD-ED035B1AF0AA}" type="datetimeFigureOut">
              <a:rPr lang="en-US" smtClean="0"/>
              <a:t>12/9/2024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05EC7-038E-824C-AB98-B67EB12ABFB1}" type="slidenum">
              <a:rPr lang="en-US" smtClean="0"/>
              <a:t>‹#›</a:t>
            </a:fld>
            <a:endParaRPr lang="en-US"/>
          </a:p>
        </p:txBody>
      </p:sp>
    </p:spTree>
    <p:extLst>
      <p:ext uri="{BB962C8B-B14F-4D97-AF65-F5344CB8AC3E}">
        <p14:creationId xmlns:p14="http://schemas.microsoft.com/office/powerpoint/2010/main" val="3113449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p1" descr="A person holding a baby&#10;&#10;Description automatically generated with medium confidence"/>
          <p:cNvPicPr preferRelativeResize="0"/>
          <p:nvPr/>
        </p:nvPicPr>
        <p:blipFill rotWithShape="1">
          <a:blip r:embed="rId3">
            <a:alphaModFix/>
          </a:blip>
          <a:srcRect/>
          <a:stretch/>
        </p:blipFill>
        <p:spPr>
          <a:xfrm>
            <a:off x="0" y="-3042"/>
            <a:ext cx="5172636" cy="6858000"/>
          </a:xfrm>
          <a:prstGeom prst="rect">
            <a:avLst/>
          </a:prstGeom>
          <a:noFill/>
          <a:ln>
            <a:noFill/>
          </a:ln>
        </p:spPr>
      </p:pic>
      <p:sp>
        <p:nvSpPr>
          <p:cNvPr id="109" name="Google Shape;109;p1"/>
          <p:cNvSpPr/>
          <p:nvPr/>
        </p:nvSpPr>
        <p:spPr>
          <a:xfrm rot="10800000" flipH="1">
            <a:off x="3720353" y="0"/>
            <a:ext cx="2011542" cy="3343947"/>
          </a:xfrm>
          <a:custGeom>
            <a:avLst/>
            <a:gdLst/>
            <a:ahLst/>
            <a:cxnLst/>
            <a:rect l="l" t="t" r="r" b="b"/>
            <a:pathLst>
              <a:path w="2011542" h="3343947" extrusionOk="0">
                <a:moveTo>
                  <a:pt x="0" y="3343947"/>
                </a:moveTo>
                <a:lnTo>
                  <a:pt x="1454007" y="0"/>
                </a:lnTo>
                <a:lnTo>
                  <a:pt x="2011542" y="3343947"/>
                </a:lnTo>
                <a:lnTo>
                  <a:pt x="0" y="3343947"/>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10" name="Google Shape;110;p1" descr="Icon&#10;&#10;Description automatically generated with medium confidence"/>
          <p:cNvPicPr preferRelativeResize="0"/>
          <p:nvPr/>
        </p:nvPicPr>
        <p:blipFill rotWithShape="1">
          <a:blip r:embed="rId4">
            <a:alphaModFix/>
          </a:blip>
          <a:srcRect/>
          <a:stretch/>
        </p:blipFill>
        <p:spPr>
          <a:xfrm rot="10800000">
            <a:off x="3382741" y="3042"/>
            <a:ext cx="2114259" cy="6854958"/>
          </a:xfrm>
          <a:prstGeom prst="rect">
            <a:avLst/>
          </a:prstGeom>
          <a:noFill/>
          <a:ln>
            <a:noFill/>
          </a:ln>
        </p:spPr>
      </p:pic>
      <p:pic>
        <p:nvPicPr>
          <p:cNvPr id="111" name="Google Shape;111;p1" descr="Logo&#10;&#10;Description automatically generated"/>
          <p:cNvPicPr preferRelativeResize="0"/>
          <p:nvPr/>
        </p:nvPicPr>
        <p:blipFill rotWithShape="1">
          <a:blip r:embed="rId5">
            <a:alphaModFix/>
          </a:blip>
          <a:srcRect/>
          <a:stretch/>
        </p:blipFill>
        <p:spPr>
          <a:xfrm>
            <a:off x="8031866" y="252694"/>
            <a:ext cx="1426705" cy="877821"/>
          </a:xfrm>
          <a:prstGeom prst="rect">
            <a:avLst/>
          </a:prstGeom>
          <a:noFill/>
          <a:ln>
            <a:noFill/>
          </a:ln>
        </p:spPr>
      </p:pic>
      <p:pic>
        <p:nvPicPr>
          <p:cNvPr id="112" name="Google Shape;112;p1" descr="A picture containing background pattern&#10;&#10;Description automatically generated"/>
          <p:cNvPicPr preferRelativeResize="0"/>
          <p:nvPr/>
        </p:nvPicPr>
        <p:blipFill rotWithShape="1">
          <a:blip r:embed="rId6">
            <a:alphaModFix/>
          </a:blip>
          <a:srcRect/>
          <a:stretch/>
        </p:blipFill>
        <p:spPr>
          <a:xfrm>
            <a:off x="10271660" y="379623"/>
            <a:ext cx="1297985" cy="607567"/>
          </a:xfrm>
          <a:prstGeom prst="rect">
            <a:avLst/>
          </a:prstGeom>
          <a:noFill/>
          <a:ln>
            <a:noFill/>
          </a:ln>
        </p:spPr>
      </p:pic>
      <p:pic>
        <p:nvPicPr>
          <p:cNvPr id="113" name="Google Shape;113;p1" descr="A picture containing icon&#10;&#10;Description automatically generated"/>
          <p:cNvPicPr preferRelativeResize="0"/>
          <p:nvPr/>
        </p:nvPicPr>
        <p:blipFill rotWithShape="1">
          <a:blip r:embed="rId7">
            <a:alphaModFix/>
          </a:blip>
          <a:srcRect/>
          <a:stretch/>
        </p:blipFill>
        <p:spPr>
          <a:xfrm>
            <a:off x="5236403" y="379623"/>
            <a:ext cx="1982373" cy="607567"/>
          </a:xfrm>
          <a:prstGeom prst="rect">
            <a:avLst/>
          </a:prstGeom>
          <a:noFill/>
          <a:ln>
            <a:noFill/>
          </a:ln>
        </p:spPr>
      </p:pic>
      <p:sp>
        <p:nvSpPr>
          <p:cNvPr id="114" name="Google Shape;114;p1"/>
          <p:cNvSpPr txBox="1"/>
          <p:nvPr/>
        </p:nvSpPr>
        <p:spPr>
          <a:xfrm flipH="1">
            <a:off x="6069506" y="3377502"/>
            <a:ext cx="5177613" cy="859723"/>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None/>
            </a:pPr>
            <a:endParaRPr sz="2800" b="0" i="0" u="none" strike="noStrike" cap="none">
              <a:solidFill>
                <a:srgbClr val="464390"/>
              </a:solidFill>
              <a:latin typeface="Calibri"/>
              <a:ea typeface="Calibri"/>
              <a:cs typeface="Calibri"/>
              <a:sym typeface="Calibri"/>
            </a:endParaRPr>
          </a:p>
          <a:p>
            <a:pPr marL="0" marR="0" lvl="0" indent="0" algn="l" rtl="0">
              <a:lnSpc>
                <a:spcPct val="100000"/>
              </a:lnSpc>
              <a:spcBef>
                <a:spcPts val="800"/>
              </a:spcBef>
              <a:spcAft>
                <a:spcPts val="0"/>
              </a:spcAft>
              <a:buClr>
                <a:schemeClr val="dk1"/>
              </a:buClr>
              <a:buSzPts val="1800"/>
              <a:buFont typeface="Calibri"/>
              <a:buNone/>
            </a:pPr>
            <a:endParaRPr sz="1800" b="0" i="0" u="none" strike="noStrike" cap="none">
              <a:solidFill>
                <a:srgbClr val="000000"/>
              </a:solidFill>
              <a:latin typeface="Trebuchet MS"/>
              <a:ea typeface="Trebuchet MS"/>
              <a:cs typeface="Trebuchet MS"/>
              <a:sym typeface="Trebuchet MS"/>
            </a:endParaRPr>
          </a:p>
        </p:txBody>
      </p:sp>
      <p:sp>
        <p:nvSpPr>
          <p:cNvPr id="115" name="Google Shape;115;p1"/>
          <p:cNvSpPr txBox="1"/>
          <p:nvPr/>
        </p:nvSpPr>
        <p:spPr>
          <a:xfrm>
            <a:off x="5236403" y="1130515"/>
            <a:ext cx="6742237" cy="46473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endParaRPr sz="3600" b="0" i="0" u="none" strike="noStrike" cap="none" dirty="0">
              <a:latin typeface="Calibri"/>
              <a:ea typeface="Calibri"/>
              <a:cs typeface="Calibri"/>
              <a:sym typeface="Calibri"/>
            </a:endParaRPr>
          </a:p>
          <a:p>
            <a:pPr marL="0" marR="0" lvl="0" indent="0" algn="ctr" rtl="0">
              <a:spcBef>
                <a:spcPts val="0"/>
              </a:spcBef>
              <a:spcAft>
                <a:spcPts val="0"/>
              </a:spcAft>
              <a:buNone/>
            </a:pPr>
            <a:r>
              <a:rPr lang="en-IE" sz="3600" dirty="0">
                <a:solidFill>
                  <a:schemeClr val="accent4"/>
                </a:solidFill>
                <a:latin typeface="Calibri"/>
                <a:ea typeface="Calibri"/>
                <a:cs typeface="Calibri"/>
                <a:sym typeface="Calibri"/>
              </a:rPr>
              <a:t>Every Woman Every Newborn </a:t>
            </a:r>
          </a:p>
          <a:p>
            <a:pPr marL="0" marR="0" lvl="0" indent="0" algn="ctr" rtl="0">
              <a:spcBef>
                <a:spcPts val="0"/>
              </a:spcBef>
              <a:spcAft>
                <a:spcPts val="0"/>
              </a:spcAft>
              <a:buNone/>
            </a:pPr>
            <a:r>
              <a:rPr lang="en-IE" sz="3600" dirty="0">
                <a:solidFill>
                  <a:schemeClr val="accent4"/>
                </a:solidFill>
                <a:latin typeface="Calibri"/>
                <a:ea typeface="Calibri"/>
                <a:cs typeface="Calibri"/>
                <a:sym typeface="Calibri"/>
              </a:rPr>
              <a:t>Everywhere</a:t>
            </a:r>
            <a:endParaRPr lang="en-IE" sz="3600" i="0" u="none" strike="noStrike" cap="none" dirty="0">
              <a:solidFill>
                <a:schemeClr val="accent4"/>
              </a:solidFill>
              <a:latin typeface="Calibri"/>
              <a:ea typeface="Calibri"/>
              <a:cs typeface="Calibri"/>
              <a:sym typeface="Calibri"/>
            </a:endParaRPr>
          </a:p>
          <a:p>
            <a:pPr marL="0" marR="0" lvl="0" indent="0" algn="ctr" rtl="0">
              <a:spcBef>
                <a:spcPts val="0"/>
              </a:spcBef>
              <a:spcAft>
                <a:spcPts val="0"/>
              </a:spcAft>
              <a:buNone/>
            </a:pPr>
            <a:r>
              <a:rPr lang="en-IE" sz="3600" b="1" dirty="0">
                <a:solidFill>
                  <a:schemeClr val="accent4"/>
                </a:solidFill>
                <a:latin typeface="Calibri"/>
                <a:ea typeface="Calibri"/>
                <a:cs typeface="Calibri"/>
                <a:sym typeface="Calibri"/>
              </a:rPr>
              <a:t>Aligned Results Framework</a:t>
            </a:r>
          </a:p>
          <a:p>
            <a:pPr marL="0" marR="0" lvl="0" indent="0" algn="ctr" rtl="0">
              <a:spcBef>
                <a:spcPts val="0"/>
              </a:spcBef>
              <a:spcAft>
                <a:spcPts val="0"/>
              </a:spcAft>
              <a:buNone/>
            </a:pPr>
            <a:r>
              <a:rPr lang="en-IE" sz="3600" b="1" dirty="0">
                <a:solidFill>
                  <a:schemeClr val="accent4"/>
                </a:solidFill>
                <a:latin typeface="Calibri"/>
                <a:ea typeface="Calibri"/>
                <a:cs typeface="Calibri"/>
                <a:sym typeface="Calibri"/>
              </a:rPr>
              <a:t>2022-2025</a:t>
            </a:r>
          </a:p>
          <a:p>
            <a:pPr marL="0" marR="0" lvl="0" indent="0" algn="ctr" rtl="0">
              <a:spcBef>
                <a:spcPts val="0"/>
              </a:spcBef>
              <a:spcAft>
                <a:spcPts val="0"/>
              </a:spcAft>
              <a:buNone/>
            </a:pPr>
            <a:endParaRPr lang="en-IE" sz="3600" b="1" i="0" u="none" strike="noStrike" cap="none" dirty="0">
              <a:solidFill>
                <a:schemeClr val="accent4"/>
              </a:solidFill>
              <a:latin typeface="Calibri"/>
              <a:ea typeface="Calibri"/>
              <a:cs typeface="Calibri"/>
              <a:sym typeface="Calibri"/>
            </a:endParaRPr>
          </a:p>
          <a:p>
            <a:pPr marL="0" marR="0" lvl="0" indent="0" algn="ctr" rtl="0">
              <a:spcBef>
                <a:spcPts val="0"/>
              </a:spcBef>
              <a:spcAft>
                <a:spcPts val="0"/>
              </a:spcAft>
              <a:buNone/>
            </a:pPr>
            <a:r>
              <a:rPr lang="en-IE" sz="1600" b="1" i="0" u="none" strike="noStrike" cap="none" dirty="0">
                <a:solidFill>
                  <a:schemeClr val="tx2"/>
                </a:solidFill>
                <a:latin typeface="Calibri"/>
                <a:ea typeface="Calibri"/>
                <a:cs typeface="Calibri"/>
                <a:sym typeface="Calibri"/>
              </a:rPr>
              <a:t>Endorsed by the EWENE (formerly ENAP EPMM) Management Team on March 22 2023.  </a:t>
            </a:r>
            <a:endParaRPr lang="en-IE" sz="2800" i="1" u="none" strike="noStrike" cap="none" dirty="0">
              <a:solidFill>
                <a:schemeClr val="accent4"/>
              </a:solidFill>
              <a:latin typeface="Calibri"/>
              <a:ea typeface="Calibri"/>
              <a:cs typeface="Calibri"/>
              <a:sym typeface="Calibri"/>
            </a:endParaRPr>
          </a:p>
          <a:p>
            <a:pPr marL="0" marR="0" lvl="0" indent="0" algn="ctr" rtl="0">
              <a:spcBef>
                <a:spcPts val="0"/>
              </a:spcBef>
              <a:spcAft>
                <a:spcPts val="0"/>
              </a:spcAft>
              <a:buNone/>
            </a:pPr>
            <a:endParaRPr lang="en-IE" sz="2800" i="1" u="none" strike="noStrike" cap="none" dirty="0">
              <a:solidFill>
                <a:schemeClr val="accent4"/>
              </a:solidFill>
              <a:latin typeface="Calibri"/>
              <a:ea typeface="Calibri"/>
              <a:cs typeface="Calibri"/>
              <a:sym typeface="Calibri"/>
            </a:endParaRPr>
          </a:p>
          <a:p>
            <a:pPr marL="0" marR="0" lvl="0" indent="0" algn="ctr" rtl="0">
              <a:spcBef>
                <a:spcPts val="0"/>
              </a:spcBef>
              <a:spcAft>
                <a:spcPts val="0"/>
              </a:spcAft>
              <a:buNone/>
            </a:pPr>
            <a:endParaRPr lang="en-IE" sz="2000" b="0" i="0" u="none" strike="noStrike" cap="none" dirty="0">
              <a:solidFill>
                <a:srgbClr val="0070C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447129" y="175376"/>
            <a:ext cx="11363534" cy="1186924"/>
          </a:xfrm>
          <a:solidFill>
            <a:schemeClr val="accent1">
              <a:lumMod val="75000"/>
            </a:schemeClr>
          </a:solidFill>
        </p:spPr>
        <p:txBody>
          <a:bodyPr>
            <a:noAutofit/>
          </a:bodyPr>
          <a:lstStyle/>
          <a:p>
            <a:pPr algn="ctr"/>
            <a:r>
              <a:rPr lang="en-CA" sz="2400" b="1" dirty="0">
                <a:solidFill>
                  <a:schemeClr val="bg1"/>
                </a:solidFill>
              </a:rPr>
              <a:t>Milestone: Medical Products/Commodities</a:t>
            </a:r>
            <a:br>
              <a:rPr lang="en-CA" sz="24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Ensure timely procurement, equitable distribution and access, appropriate use and maintenance of medical commodities and products (equipment, technologies and diagnostics) to facilitate the delivery of high-quality, affordable maternal and newborn care, to reduce preventable stillbirths and maternal and neonatal mortality.</a:t>
            </a:r>
            <a:endParaRPr lang="en-CA" sz="2400" b="1" dirty="0">
              <a:solidFill>
                <a:schemeClr val="bg1"/>
              </a:solidFill>
            </a:endParaRPr>
          </a:p>
        </p:txBody>
      </p:sp>
      <p:graphicFrame>
        <p:nvGraphicFramePr>
          <p:cNvPr id="4" name="Table 4">
            <a:extLst>
              <a:ext uri="{FF2B5EF4-FFF2-40B4-BE49-F238E27FC236}">
                <a16:creationId xmlns:a16="http://schemas.microsoft.com/office/drawing/2014/main" id="{91FCA8E7-AA86-4065-B069-FDDAFCE3F230}"/>
              </a:ext>
            </a:extLst>
          </p:cNvPr>
          <p:cNvGraphicFramePr>
            <a:graphicFrameLocks noGrp="1"/>
          </p:cNvGraphicFramePr>
          <p:nvPr>
            <p:ph idx="1"/>
            <p:extLst>
              <p:ext uri="{D42A27DB-BD31-4B8C-83A1-F6EECF244321}">
                <p14:modId xmlns:p14="http://schemas.microsoft.com/office/powerpoint/2010/main" val="4143450034"/>
              </p:ext>
            </p:extLst>
          </p:nvPr>
        </p:nvGraphicFramePr>
        <p:xfrm>
          <a:off x="447128" y="1523999"/>
          <a:ext cx="7649389" cy="4314077"/>
        </p:xfrm>
        <a:graphic>
          <a:graphicData uri="http://schemas.openxmlformats.org/drawingml/2006/table">
            <a:tbl>
              <a:tblPr firstRow="1" bandRow="1">
                <a:tableStyleId>{5C22544A-7EE6-4342-B048-85BDC9FD1C3A}</a:tableStyleId>
              </a:tblPr>
              <a:tblGrid>
                <a:gridCol w="7649389">
                  <a:extLst>
                    <a:ext uri="{9D8B030D-6E8A-4147-A177-3AD203B41FA5}">
                      <a16:colId xmlns:a16="http://schemas.microsoft.com/office/drawing/2014/main" val="3285766045"/>
                    </a:ext>
                  </a:extLst>
                </a:gridCol>
              </a:tblGrid>
              <a:tr h="345622">
                <a:tc>
                  <a:txBody>
                    <a:bodyPr/>
                    <a:lstStyle/>
                    <a:p>
                      <a:pPr algn="ctr"/>
                      <a:r>
                        <a:rPr lang="en-US" sz="1800" b="1" dirty="0"/>
                        <a:t>DELIVERABLES</a:t>
                      </a:r>
                      <a:endParaRPr lang="en-CA" dirty="0"/>
                    </a:p>
                  </a:txBody>
                  <a:tcPr/>
                </a:tc>
                <a:extLst>
                  <a:ext uri="{0D108BD9-81ED-4DB2-BD59-A6C34878D82A}">
                    <a16:rowId xmlns:a16="http://schemas.microsoft.com/office/drawing/2014/main" val="1412516001"/>
                  </a:ext>
                </a:extLst>
              </a:tr>
              <a:tr h="1253611">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Global guidance on affordable, quality-assured medical products/commodities to deliver comprehensive maternal and newborn care updated to reflect current evidence and made available for use and adaptation at all levels.</a:t>
                      </a:r>
                      <a:endParaRPr lang="en-US" sz="1800" dirty="0"/>
                    </a:p>
                  </a:txBody>
                  <a:tcPr>
                    <a:noFill/>
                  </a:tcPr>
                </a:tc>
                <a:extLst>
                  <a:ext uri="{0D108BD9-81ED-4DB2-BD59-A6C34878D82A}">
                    <a16:rowId xmlns:a16="http://schemas.microsoft.com/office/drawing/2014/main" val="3039482385"/>
                  </a:ext>
                </a:extLst>
              </a:tr>
              <a:tr h="131793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 standard package of medical products for comprehensive maternal and newborn care adopted for all level </a:t>
                      </a:r>
                      <a:r>
                        <a:rPr lang="en-US" sz="1800" dirty="0"/>
                        <a:t>budget allocation, regulatory frameworks, procurement and maintenance systems with HR capacity building plan at all level</a:t>
                      </a:r>
                      <a:r>
                        <a:rPr lang="en-US" dirty="0"/>
                        <a:t>.</a:t>
                      </a:r>
                      <a:endParaRPr lang="en-CA" dirty="0"/>
                    </a:p>
                  </a:txBody>
                  <a:tcPr>
                    <a:noFill/>
                  </a:tcPr>
                </a:tc>
                <a:extLst>
                  <a:ext uri="{0D108BD9-81ED-4DB2-BD59-A6C34878D82A}">
                    <a16:rowId xmlns:a16="http://schemas.microsoft.com/office/drawing/2014/main" val="35943282"/>
                  </a:ext>
                </a:extLst>
              </a:tr>
              <a:tr h="137676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Evidence generated and shared on solutions to increase availability, cost-effectiveness, access and use of maternal and </a:t>
                      </a:r>
                      <a:r>
                        <a:rPr lang="en-US" sz="1800" b="0" dirty="0"/>
                        <a:t>newborn commodities </a:t>
                      </a:r>
                      <a:r>
                        <a:rPr lang="en-US" b="0" dirty="0"/>
                        <a:t>medical products in low resource settings.</a:t>
                      </a:r>
                      <a:endParaRPr lang="en-CA" b="0" dirty="0"/>
                    </a:p>
                  </a:txBody>
                  <a:tcPr>
                    <a:noFill/>
                  </a:tcPr>
                </a:tc>
                <a:extLst>
                  <a:ext uri="{0D108BD9-81ED-4DB2-BD59-A6C34878D82A}">
                    <a16:rowId xmlns:a16="http://schemas.microsoft.com/office/drawing/2014/main" val="3962994918"/>
                  </a:ext>
                </a:extLst>
              </a:tr>
            </a:tbl>
          </a:graphicData>
        </a:graphic>
      </p:graphicFrame>
      <p:graphicFrame>
        <p:nvGraphicFramePr>
          <p:cNvPr id="5" name="Table 4">
            <a:extLst>
              <a:ext uri="{FF2B5EF4-FFF2-40B4-BE49-F238E27FC236}">
                <a16:creationId xmlns:a16="http://schemas.microsoft.com/office/drawing/2014/main" id="{6251E5CE-8839-43E0-8186-19E462D263B3}"/>
              </a:ext>
            </a:extLst>
          </p:cNvPr>
          <p:cNvGraphicFramePr>
            <a:graphicFrameLocks/>
          </p:cNvGraphicFramePr>
          <p:nvPr>
            <p:extLst>
              <p:ext uri="{D42A27DB-BD31-4B8C-83A1-F6EECF244321}">
                <p14:modId xmlns:p14="http://schemas.microsoft.com/office/powerpoint/2010/main" val="1389665245"/>
              </p:ext>
            </p:extLst>
          </p:nvPr>
        </p:nvGraphicFramePr>
        <p:xfrm>
          <a:off x="8405612" y="1584960"/>
          <a:ext cx="3405051" cy="4046507"/>
        </p:xfrm>
        <a:graphic>
          <a:graphicData uri="http://schemas.openxmlformats.org/drawingml/2006/table">
            <a:tbl>
              <a:tblPr firstRow="1" bandRow="1">
                <a:tableStyleId>{5C22544A-7EE6-4342-B048-85BDC9FD1C3A}</a:tableStyleId>
              </a:tblPr>
              <a:tblGrid>
                <a:gridCol w="3405051">
                  <a:extLst>
                    <a:ext uri="{9D8B030D-6E8A-4147-A177-3AD203B41FA5}">
                      <a16:colId xmlns:a16="http://schemas.microsoft.com/office/drawing/2014/main" val="3285766045"/>
                    </a:ext>
                  </a:extLst>
                </a:gridCol>
              </a:tblGrid>
              <a:tr h="356237">
                <a:tc>
                  <a:txBody>
                    <a:bodyPr/>
                    <a:lstStyle/>
                    <a:p>
                      <a:pPr algn="ctr"/>
                      <a:r>
                        <a:rPr lang="en-US" sz="1600" b="1" dirty="0"/>
                        <a:t>ADDITIONAL ENAP DELIVERABLES</a:t>
                      </a:r>
                      <a:endParaRPr lang="en-CA" sz="1600" dirty="0"/>
                    </a:p>
                  </a:txBody>
                  <a:tcPr>
                    <a:solidFill>
                      <a:schemeClr val="accent6"/>
                    </a:solidFill>
                  </a:tcPr>
                </a:tc>
                <a:extLst>
                  <a:ext uri="{0D108BD9-81ED-4DB2-BD59-A6C34878D82A}">
                    <a16:rowId xmlns:a16="http://schemas.microsoft.com/office/drawing/2014/main" val="1412516001"/>
                  </a:ext>
                </a:extLst>
              </a:tr>
              <a:tr h="15204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 Gap analysis to identify technology/programmatic innovations that meet specific needs for providing effective newborn care in different contexts</a:t>
                      </a:r>
                      <a:endParaRPr lang="en-CA" sz="1600" b="0" dirty="0"/>
                    </a:p>
                  </a:txBody>
                  <a:tcPr>
                    <a:solidFill>
                      <a:schemeClr val="bg2"/>
                    </a:solidFill>
                  </a:tcPr>
                </a:tc>
                <a:extLst>
                  <a:ext uri="{0D108BD9-81ED-4DB2-BD59-A6C34878D82A}">
                    <a16:rowId xmlns:a16="http://schemas.microsoft.com/office/drawing/2014/main" val="3482352683"/>
                  </a:ext>
                </a:extLst>
              </a:tr>
              <a:tr h="21698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Root causes of market barriers identified, and market-based and / or private sector approaches implemented to increase availability, affordability, assured quality,  and awareness of newborn commodities and associated services</a:t>
                      </a:r>
                      <a:endParaRPr lang="en-CA" sz="1600" b="0" dirty="0"/>
                    </a:p>
                  </a:txBody>
                  <a:tcPr>
                    <a:solidFill>
                      <a:schemeClr val="bg2"/>
                    </a:solidFill>
                  </a:tcPr>
                </a:tc>
                <a:extLst>
                  <a:ext uri="{0D108BD9-81ED-4DB2-BD59-A6C34878D82A}">
                    <a16:rowId xmlns:a16="http://schemas.microsoft.com/office/drawing/2014/main" val="451040056"/>
                  </a:ext>
                </a:extLst>
              </a:tr>
            </a:tbl>
          </a:graphicData>
        </a:graphic>
      </p:graphicFrame>
    </p:spTree>
    <p:extLst>
      <p:ext uri="{BB962C8B-B14F-4D97-AF65-F5344CB8AC3E}">
        <p14:creationId xmlns:p14="http://schemas.microsoft.com/office/powerpoint/2010/main" val="2992468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447129" y="135518"/>
            <a:ext cx="11363534" cy="1165590"/>
          </a:xfrm>
          <a:solidFill>
            <a:schemeClr val="accent1">
              <a:lumMod val="75000"/>
            </a:schemeClr>
          </a:solidFill>
        </p:spPr>
        <p:txBody>
          <a:bodyPr>
            <a:normAutofit/>
          </a:bodyPr>
          <a:lstStyle/>
          <a:p>
            <a:pPr algn="ctr"/>
            <a:r>
              <a:rPr lang="en-CA" sz="2400" b="1" dirty="0">
                <a:solidFill>
                  <a:schemeClr val="bg1"/>
                </a:solidFill>
              </a:rPr>
              <a:t>Milestone: Research, Innovation, Knowledge Management</a:t>
            </a:r>
            <a:br>
              <a:rPr lang="en-CA" sz="24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Countries are generating and using emerging evidence, including knowledge exchange, to improve maternal and newborn health and survival and to end preventable stillbirths.</a:t>
            </a:r>
            <a:endParaRPr lang="en-CA" sz="2400" b="1" dirty="0">
              <a:solidFill>
                <a:schemeClr val="bg1"/>
              </a:solidFill>
            </a:endParaRPr>
          </a:p>
        </p:txBody>
      </p:sp>
      <p:graphicFrame>
        <p:nvGraphicFramePr>
          <p:cNvPr id="4" name="Table 4">
            <a:extLst>
              <a:ext uri="{FF2B5EF4-FFF2-40B4-BE49-F238E27FC236}">
                <a16:creationId xmlns:a16="http://schemas.microsoft.com/office/drawing/2014/main" id="{91FCA8E7-AA86-4065-B069-FDDAFCE3F230}"/>
              </a:ext>
            </a:extLst>
          </p:cNvPr>
          <p:cNvGraphicFramePr>
            <a:graphicFrameLocks noGrp="1"/>
          </p:cNvGraphicFramePr>
          <p:nvPr>
            <p:ph idx="1"/>
            <p:extLst>
              <p:ext uri="{D42A27DB-BD31-4B8C-83A1-F6EECF244321}">
                <p14:modId xmlns:p14="http://schemas.microsoft.com/office/powerpoint/2010/main" val="523336440"/>
              </p:ext>
            </p:extLst>
          </p:nvPr>
        </p:nvGraphicFramePr>
        <p:xfrm>
          <a:off x="463240" y="1577201"/>
          <a:ext cx="11290878" cy="5074275"/>
        </p:xfrm>
        <a:graphic>
          <a:graphicData uri="http://schemas.openxmlformats.org/drawingml/2006/table">
            <a:tbl>
              <a:tblPr firstRow="1" bandRow="1">
                <a:tableStyleId>{5C22544A-7EE6-4342-B048-85BDC9FD1C3A}</a:tableStyleId>
              </a:tblPr>
              <a:tblGrid>
                <a:gridCol w="11290878">
                  <a:extLst>
                    <a:ext uri="{9D8B030D-6E8A-4147-A177-3AD203B41FA5}">
                      <a16:colId xmlns:a16="http://schemas.microsoft.com/office/drawing/2014/main" val="3285766045"/>
                    </a:ext>
                  </a:extLst>
                </a:gridCol>
              </a:tblGrid>
              <a:tr h="336974">
                <a:tc>
                  <a:txBody>
                    <a:bodyPr/>
                    <a:lstStyle/>
                    <a:p>
                      <a:pPr algn="ctr"/>
                      <a:r>
                        <a:rPr lang="en-US" sz="1800" b="1" dirty="0"/>
                        <a:t>DELIVERABLES</a:t>
                      </a:r>
                      <a:endParaRPr lang="en-CA" dirty="0"/>
                    </a:p>
                  </a:txBody>
                  <a:tcPr/>
                </a:tc>
                <a:extLst>
                  <a:ext uri="{0D108BD9-81ED-4DB2-BD59-A6C34878D82A}">
                    <a16:rowId xmlns:a16="http://schemas.microsoft.com/office/drawing/2014/main" val="1412516001"/>
                  </a:ext>
                </a:extLst>
              </a:tr>
              <a:tr h="796587">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Research agenda developed to address country specific evidence on maternal and newborn health and implementation barriers.</a:t>
                      </a:r>
                    </a:p>
                  </a:txBody>
                  <a:tcPr>
                    <a:noFill/>
                  </a:tcPr>
                </a:tc>
                <a:extLst>
                  <a:ext uri="{0D108BD9-81ED-4DB2-BD59-A6C34878D82A}">
                    <a16:rowId xmlns:a16="http://schemas.microsoft.com/office/drawing/2014/main" val="3039482385"/>
                  </a:ext>
                </a:extLst>
              </a:tr>
              <a:tr h="875122">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National governments and local research institutes co-create implementation research to fulfil the research agenda.</a:t>
                      </a:r>
                      <a:endParaRPr lang="en-CA" sz="2000" b="0" dirty="0"/>
                    </a:p>
                  </a:txBody>
                  <a:tcPr>
                    <a:noFill/>
                  </a:tcPr>
                </a:tc>
                <a:extLst>
                  <a:ext uri="{0D108BD9-81ED-4DB2-BD59-A6C34878D82A}">
                    <a16:rowId xmlns:a16="http://schemas.microsoft.com/office/drawing/2014/main" val="35943282"/>
                  </a:ext>
                </a:extLst>
              </a:tr>
              <a:tr h="933577">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Develop and implement a strategy for the effective dissemination and communication of MNH research findings including implementation research.</a:t>
                      </a:r>
                      <a:endParaRPr lang="en-CA" sz="2000" b="0" dirty="0"/>
                    </a:p>
                  </a:txBody>
                  <a:tcPr>
                    <a:noFill/>
                  </a:tcPr>
                </a:tc>
                <a:extLst>
                  <a:ext uri="{0D108BD9-81ED-4DB2-BD59-A6C34878D82A}">
                    <a16:rowId xmlns:a16="http://schemas.microsoft.com/office/drawing/2014/main" val="3962994918"/>
                  </a:ext>
                </a:extLst>
              </a:tr>
              <a:tr h="897808">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List of priorities for implementation research and innovations developed at country level.</a:t>
                      </a:r>
                      <a:endParaRPr lang="en-CA" sz="2000" b="0" dirty="0"/>
                    </a:p>
                  </a:txBody>
                  <a:tcPr>
                    <a:noFill/>
                  </a:tcPr>
                </a:tc>
                <a:extLst>
                  <a:ext uri="{0D108BD9-81ED-4DB2-BD59-A6C34878D82A}">
                    <a16:rowId xmlns:a16="http://schemas.microsoft.com/office/drawing/2014/main" val="765320700"/>
                  </a:ext>
                </a:extLst>
              </a:tr>
              <a:tr h="1205421">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Map funding provided to research and innovation priorities.</a:t>
                      </a:r>
                      <a:endParaRPr lang="en-CA" sz="2000" b="0" dirty="0"/>
                    </a:p>
                  </a:txBody>
                  <a:tcPr>
                    <a:noFill/>
                  </a:tcPr>
                </a:tc>
                <a:extLst>
                  <a:ext uri="{0D108BD9-81ED-4DB2-BD59-A6C34878D82A}">
                    <a16:rowId xmlns:a16="http://schemas.microsoft.com/office/drawing/2014/main" val="3580258365"/>
                  </a:ext>
                </a:extLst>
              </a:tr>
            </a:tbl>
          </a:graphicData>
        </a:graphic>
      </p:graphicFrame>
    </p:spTree>
    <p:extLst>
      <p:ext uri="{BB962C8B-B14F-4D97-AF65-F5344CB8AC3E}">
        <p14:creationId xmlns:p14="http://schemas.microsoft.com/office/powerpoint/2010/main" val="233298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447129" y="135518"/>
            <a:ext cx="11363534" cy="1165590"/>
          </a:xfrm>
          <a:solidFill>
            <a:schemeClr val="accent1">
              <a:lumMod val="75000"/>
            </a:schemeClr>
          </a:solidFill>
        </p:spPr>
        <p:txBody>
          <a:bodyPr>
            <a:normAutofit/>
          </a:bodyPr>
          <a:lstStyle/>
          <a:p>
            <a:pPr algn="ctr"/>
            <a:r>
              <a:rPr lang="en-CA" sz="2400" b="1" dirty="0">
                <a:solidFill>
                  <a:schemeClr val="bg1"/>
                </a:solidFill>
              </a:rPr>
              <a:t>Milestone: Accountability</a:t>
            </a:r>
            <a:br>
              <a:rPr lang="en-CA" sz="24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Countries have developed and implemented accountability mechanisms to improve maternal and newborn health and prevent stillbirths, including coordination of stakeholders, and processes for surveillance and review of maternal deaths, stillbirths and newborn deaths and have promoted a shift in potentially harmful social norms.</a:t>
            </a:r>
            <a:endParaRPr lang="en-CA" sz="2400" b="1" dirty="0">
              <a:solidFill>
                <a:schemeClr val="bg1"/>
              </a:solidFill>
            </a:endParaRPr>
          </a:p>
        </p:txBody>
      </p:sp>
      <p:graphicFrame>
        <p:nvGraphicFramePr>
          <p:cNvPr id="4" name="Table 4">
            <a:extLst>
              <a:ext uri="{FF2B5EF4-FFF2-40B4-BE49-F238E27FC236}">
                <a16:creationId xmlns:a16="http://schemas.microsoft.com/office/drawing/2014/main" id="{91FCA8E7-AA86-4065-B069-FDDAFCE3F230}"/>
              </a:ext>
            </a:extLst>
          </p:cNvPr>
          <p:cNvGraphicFramePr>
            <a:graphicFrameLocks noGrp="1"/>
          </p:cNvGraphicFramePr>
          <p:nvPr>
            <p:ph idx="1"/>
            <p:extLst>
              <p:ext uri="{D42A27DB-BD31-4B8C-83A1-F6EECF244321}">
                <p14:modId xmlns:p14="http://schemas.microsoft.com/office/powerpoint/2010/main" val="3049249629"/>
              </p:ext>
            </p:extLst>
          </p:nvPr>
        </p:nvGraphicFramePr>
        <p:xfrm>
          <a:off x="510134" y="1394319"/>
          <a:ext cx="11265449" cy="4753081"/>
        </p:xfrm>
        <a:graphic>
          <a:graphicData uri="http://schemas.openxmlformats.org/drawingml/2006/table">
            <a:tbl>
              <a:tblPr firstRow="1" bandRow="1">
                <a:tableStyleId>{5C22544A-7EE6-4342-B048-85BDC9FD1C3A}</a:tableStyleId>
              </a:tblPr>
              <a:tblGrid>
                <a:gridCol w="11265449">
                  <a:extLst>
                    <a:ext uri="{9D8B030D-6E8A-4147-A177-3AD203B41FA5}">
                      <a16:colId xmlns:a16="http://schemas.microsoft.com/office/drawing/2014/main" val="3285766045"/>
                    </a:ext>
                  </a:extLst>
                </a:gridCol>
              </a:tblGrid>
              <a:tr h="340118">
                <a:tc>
                  <a:txBody>
                    <a:bodyPr/>
                    <a:lstStyle/>
                    <a:p>
                      <a:pPr algn="ctr"/>
                      <a:r>
                        <a:rPr lang="en-US" sz="1800" b="1" dirty="0"/>
                        <a:t>DELIVERABLES</a:t>
                      </a:r>
                      <a:endParaRPr lang="en-CA" dirty="0"/>
                    </a:p>
                  </a:txBody>
                  <a:tcPr>
                    <a:solidFill>
                      <a:schemeClr val="accent1"/>
                    </a:solidFill>
                  </a:tcPr>
                </a:tc>
                <a:extLst>
                  <a:ext uri="{0D108BD9-81ED-4DB2-BD59-A6C34878D82A}">
                    <a16:rowId xmlns:a16="http://schemas.microsoft.com/office/drawing/2014/main" val="1412516001"/>
                  </a:ext>
                </a:extLst>
              </a:tr>
              <a:tr h="49903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National Health Accounts reporting on national and external funding regularly collated and published.</a:t>
                      </a:r>
                    </a:p>
                  </a:txBody>
                  <a:tcPr>
                    <a:noFill/>
                  </a:tcPr>
                </a:tc>
                <a:extLst>
                  <a:ext uri="{0D108BD9-81ED-4DB2-BD59-A6C34878D82A}">
                    <a16:rowId xmlns:a16="http://schemas.microsoft.com/office/drawing/2014/main" val="3039482385"/>
                  </a:ext>
                </a:extLst>
              </a:tr>
              <a:tr h="76247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Elevated voices of affected individuals and families on global, regional and national fora, shifting social norms around stillbirths and maternal and newborn health.</a:t>
                      </a:r>
                      <a:endParaRPr lang="en-CA" b="0" dirty="0"/>
                    </a:p>
                  </a:txBody>
                  <a:tcPr>
                    <a:noFill/>
                  </a:tcPr>
                </a:tc>
                <a:extLst>
                  <a:ext uri="{0D108BD9-81ED-4DB2-BD59-A6C34878D82A}">
                    <a16:rowId xmlns:a16="http://schemas.microsoft.com/office/drawing/2014/main" val="35943282"/>
                  </a:ext>
                </a:extLst>
              </a:tr>
              <a:tr h="1789656">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Policies and laws adopted and implemented that guarantee full and equal access to women and men aged 15 years and older to sexual and reproductive health care, information and education.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b="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Countries have strengthened the legal and policy framework to support maternal and newborn health, breastfeeding legislation, removal of financial barriers to MNH, parental leave, no separation from birth to discharge and access to small and sick newborn care units. </a:t>
                      </a:r>
                      <a:endParaRPr lang="en-CA" sz="1800" dirty="0"/>
                    </a:p>
                  </a:txBody>
                  <a:tcPr>
                    <a:noFill/>
                  </a:tcPr>
                </a:tc>
                <a:extLst>
                  <a:ext uri="{0D108BD9-81ED-4DB2-BD59-A6C34878D82A}">
                    <a16:rowId xmlns:a16="http://schemas.microsoft.com/office/drawing/2014/main" val="3962994918"/>
                  </a:ext>
                </a:extLst>
              </a:tr>
              <a:tr h="133616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Tracking of progress to end preventable maternal and newborn mortality, and stillbirth and improving maternal and newborn health and wellbeing, and reporting and advocating for maternal and newborn health and prevention of stillbirths.</a:t>
                      </a:r>
                      <a:endParaRPr lang="en-CA" b="0" dirty="0"/>
                    </a:p>
                  </a:txBody>
                  <a:tcPr>
                    <a:noFill/>
                  </a:tcPr>
                </a:tc>
                <a:extLst>
                  <a:ext uri="{0D108BD9-81ED-4DB2-BD59-A6C34878D82A}">
                    <a16:rowId xmlns:a16="http://schemas.microsoft.com/office/drawing/2014/main" val="3961659376"/>
                  </a:ext>
                </a:extLst>
              </a:tr>
            </a:tbl>
          </a:graphicData>
        </a:graphic>
      </p:graphicFrame>
    </p:spTree>
    <p:extLst>
      <p:ext uri="{BB962C8B-B14F-4D97-AF65-F5344CB8AC3E}">
        <p14:creationId xmlns:p14="http://schemas.microsoft.com/office/powerpoint/2010/main" val="701957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6">
            <a:extLst>
              <a:ext uri="{FF2B5EF4-FFF2-40B4-BE49-F238E27FC236}">
                <a16:creationId xmlns:a16="http://schemas.microsoft.com/office/drawing/2014/main" id="{26E5E821-2293-2BB5-9FC2-06A83594A6C4}"/>
              </a:ext>
            </a:extLst>
          </p:cNvPr>
          <p:cNvSpPr txBox="1">
            <a:spLocks/>
          </p:cNvSpPr>
          <p:nvPr/>
        </p:nvSpPr>
        <p:spPr>
          <a:xfrm>
            <a:off x="502483" y="14163"/>
            <a:ext cx="11277600" cy="100488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60963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600" normalizeH="0" baseline="0" noProof="0" dirty="0">
                <a:ln>
                  <a:noFill/>
                </a:ln>
                <a:solidFill>
                  <a:schemeClr val="accent4"/>
                </a:solidFill>
                <a:effectLst/>
                <a:uLnTx/>
                <a:uFillTx/>
                <a:latin typeface="Calibri Light" panose="020F0302020204030204"/>
                <a:ea typeface="+mj-ea"/>
                <a:cs typeface="+mj-cs"/>
              </a:rPr>
              <a:t>EWENE targets and milestones</a:t>
            </a:r>
            <a:br>
              <a:rPr kumimoji="0" lang="en-US" sz="3200" b="1" i="0" u="none" strike="noStrike" kern="1200" cap="none" spc="600" normalizeH="0" baseline="0" noProof="0" dirty="0">
                <a:ln>
                  <a:noFill/>
                </a:ln>
                <a:solidFill>
                  <a:prstClr val="black"/>
                </a:solidFill>
                <a:effectLst/>
                <a:uLnTx/>
                <a:uFillTx/>
                <a:latin typeface="Calibri" panose="020F0502020204030204" pitchFamily="34" charset="0"/>
                <a:ea typeface="+mj-ea"/>
                <a:cs typeface="Calibri" panose="020F0502020204030204" pitchFamily="34" charset="0"/>
              </a:rPr>
            </a:br>
            <a:r>
              <a:rPr kumimoji="0" lang="en-US" sz="3200" b="1" i="0" u="none" strike="noStrike" kern="1200" cap="none" spc="600" normalizeH="0" baseline="0" noProof="0" dirty="0">
                <a:ln>
                  <a:noFill/>
                </a:ln>
                <a:solidFill>
                  <a:prstClr val="black"/>
                </a:solidFill>
                <a:effectLst/>
                <a:uLnTx/>
                <a:uFillTx/>
                <a:latin typeface="Calibri Light" panose="020F0302020204030204"/>
                <a:ea typeface="+mj-ea"/>
                <a:cs typeface="+mj-cs"/>
              </a:rPr>
              <a:t> </a:t>
            </a:r>
          </a:p>
        </p:txBody>
      </p:sp>
      <p:sp>
        <p:nvSpPr>
          <p:cNvPr id="47" name="ZoneTexte 46">
            <a:extLst>
              <a:ext uri="{FF2B5EF4-FFF2-40B4-BE49-F238E27FC236}">
                <a16:creationId xmlns:a16="http://schemas.microsoft.com/office/drawing/2014/main" id="{E7A4B2C0-295E-46F8-FDBE-03843B33A0FD}"/>
              </a:ext>
            </a:extLst>
          </p:cNvPr>
          <p:cNvSpPr txBox="1"/>
          <p:nvPr/>
        </p:nvSpPr>
        <p:spPr>
          <a:xfrm>
            <a:off x="586391" y="5836445"/>
            <a:ext cx="11053907" cy="919401"/>
          </a:xfrm>
          <a:prstGeom prst="roundRect">
            <a:avLst/>
          </a:prstGeom>
          <a:solidFill>
            <a:schemeClr val="accent2">
              <a:lumMod val="20000"/>
              <a:lumOff val="80000"/>
            </a:schemeClr>
          </a:solidFill>
          <a:ln>
            <a:solidFill>
              <a:schemeClr val="bg1">
                <a:lumMod val="50000"/>
              </a:schemeClr>
            </a:solidFill>
          </a:ln>
          <a:effectLst>
            <a:outerShdw blurRad="50800" dist="38100" algn="l" rotWithShape="0">
              <a:prstClr val="black">
                <a:alpha val="40000"/>
              </a:prstClr>
            </a:outerShdw>
          </a:effectLst>
        </p:spPr>
        <p:txBody>
          <a:bodyPr wrap="square" rtlCol="0">
            <a:spAutoFit/>
          </a:bodyPr>
          <a:lstStyle/>
          <a:p>
            <a:pPr marL="0" marR="0" lvl="0" indent="0" algn="ctr" defTabSz="609630" rtl="0" eaLnBrk="1" fontAlgn="b"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Roboto" panose="02000000000000000000" pitchFamily="2" charset="0"/>
              </a:rPr>
              <a:t>10 IMPLEMENTATION MILESTONES: Policy and plans, Investment, Response and Resilience, Quality of care,</a:t>
            </a:r>
          </a:p>
          <a:p>
            <a:pPr marL="0" marR="0" lvl="0" indent="0" algn="ctr" defTabSz="609630" rtl="0" eaLnBrk="1" fontAlgn="b"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Roboto" panose="02000000000000000000" pitchFamily="2" charset="0"/>
              </a:rPr>
              <a:t> Health workforce, Medical commodities and devices, Data for Action</a:t>
            </a:r>
          </a:p>
          <a:p>
            <a:pPr marL="0" marR="0" lvl="0" indent="0" algn="ctr" defTabSz="609630" rtl="0" eaLnBrk="1" fontAlgn="ctr"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Roboto" panose="02000000000000000000" pitchFamily="2" charset="0"/>
              </a:rPr>
              <a:t>Equity, Accountability, Research/innovation/knowledge exchange</a:t>
            </a:r>
            <a:endParaRPr kumimoji="0" lang="en-US" sz="16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Roboto" panose="02000000000000000000" pitchFamily="2" charset="0"/>
            </a:endParaRPr>
          </a:p>
        </p:txBody>
      </p:sp>
      <p:sp>
        <p:nvSpPr>
          <p:cNvPr id="83" name="ZoneTexte 82">
            <a:extLst>
              <a:ext uri="{FF2B5EF4-FFF2-40B4-BE49-F238E27FC236}">
                <a16:creationId xmlns:a16="http://schemas.microsoft.com/office/drawing/2014/main" id="{3C06AC60-A696-DCD2-7677-37AAF9005DE0}"/>
              </a:ext>
            </a:extLst>
          </p:cNvPr>
          <p:cNvSpPr txBox="1"/>
          <p:nvPr/>
        </p:nvSpPr>
        <p:spPr>
          <a:xfrm>
            <a:off x="1593307" y="601974"/>
            <a:ext cx="9205651" cy="919401"/>
          </a:xfrm>
          <a:prstGeom prst="roundRect">
            <a:avLst/>
          </a:prstGeom>
          <a:solidFill>
            <a:schemeClr val="accent4">
              <a:lumMod val="20000"/>
              <a:lumOff val="80000"/>
            </a:schemeClr>
          </a:solidFill>
        </p:spPr>
        <p:txBody>
          <a:bodyPr wrap="square" rtlCol="0">
            <a:spAutoFit/>
          </a:bodyPr>
          <a:lstStyle/>
          <a:p>
            <a:pPr marL="0" marR="0" lvl="0" indent="0" algn="ctr" defTabSz="609630" rtl="0" eaLnBrk="1" fontAlgn="b"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00000"/>
                </a:solidFill>
                <a:effectLst/>
                <a:uLnTx/>
                <a:uFillTx/>
                <a:latin typeface="Calibri" panose="020F0502020204030204" pitchFamily="34" charset="0"/>
                <a:ea typeface="+mn-ea"/>
                <a:cs typeface="+mn-cs"/>
              </a:rPr>
              <a:t>MMR global average &lt; 70/100,000 live births</a:t>
            </a:r>
          </a:p>
          <a:p>
            <a:pPr marL="0" marR="0" lvl="0" indent="0" algn="ctr" defTabSz="609630" rtl="0" eaLnBrk="1" fontAlgn="b"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00000"/>
                </a:solidFill>
                <a:effectLst/>
                <a:uLnTx/>
                <a:uFillTx/>
                <a:latin typeface="Calibri" panose="020F0502020204030204" pitchFamily="34" charset="0"/>
                <a:ea typeface="+mn-ea"/>
                <a:cs typeface="+mn-cs"/>
              </a:rPr>
              <a:t>SBR &lt;12/1000 total births</a:t>
            </a:r>
          </a:p>
          <a:p>
            <a:pPr marL="0" marR="0" lvl="0" indent="0" algn="ctr" defTabSz="609630" rtl="0" eaLnBrk="1" fontAlgn="b"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00000"/>
                </a:solidFill>
                <a:effectLst/>
                <a:uLnTx/>
                <a:uFillTx/>
                <a:latin typeface="Calibri" panose="020F0502020204030204" pitchFamily="34" charset="0"/>
                <a:ea typeface="+mn-ea"/>
                <a:cs typeface="+mn-cs"/>
              </a:rPr>
              <a:t>NMR &lt;12/1000 live births</a:t>
            </a:r>
          </a:p>
        </p:txBody>
      </p:sp>
      <p:grpSp>
        <p:nvGrpSpPr>
          <p:cNvPr id="51" name="Groupe 50">
            <a:extLst>
              <a:ext uri="{FF2B5EF4-FFF2-40B4-BE49-F238E27FC236}">
                <a16:creationId xmlns:a16="http://schemas.microsoft.com/office/drawing/2014/main" id="{E1A17B23-F4A6-69D9-6A55-03948DFFE589}"/>
              </a:ext>
            </a:extLst>
          </p:cNvPr>
          <p:cNvGrpSpPr/>
          <p:nvPr/>
        </p:nvGrpSpPr>
        <p:grpSpPr>
          <a:xfrm>
            <a:off x="586390" y="1565031"/>
            <a:ext cx="1792506" cy="4050661"/>
            <a:chOff x="2246204" y="1183424"/>
            <a:chExt cx="1792506" cy="4050661"/>
          </a:xfrm>
        </p:grpSpPr>
        <p:grpSp>
          <p:nvGrpSpPr>
            <p:cNvPr id="73" name="Google Shape;415;p21">
              <a:extLst>
                <a:ext uri="{FF2B5EF4-FFF2-40B4-BE49-F238E27FC236}">
                  <a16:creationId xmlns:a16="http://schemas.microsoft.com/office/drawing/2014/main" id="{426BB6B6-BF42-7995-EF52-BD581DA6082C}"/>
                </a:ext>
              </a:extLst>
            </p:cNvPr>
            <p:cNvGrpSpPr/>
            <p:nvPr/>
          </p:nvGrpSpPr>
          <p:grpSpPr>
            <a:xfrm>
              <a:off x="2246204" y="1690687"/>
              <a:ext cx="1792506" cy="3543398"/>
              <a:chOff x="710273" y="881365"/>
              <a:chExt cx="1846802" cy="3543398"/>
            </a:xfrm>
          </p:grpSpPr>
          <p:sp>
            <p:nvSpPr>
              <p:cNvPr id="75" name="Google Shape;416;p21">
                <a:extLst>
                  <a:ext uri="{FF2B5EF4-FFF2-40B4-BE49-F238E27FC236}">
                    <a16:creationId xmlns:a16="http://schemas.microsoft.com/office/drawing/2014/main" id="{556E3E39-C602-4228-F88B-709049546713}"/>
                  </a:ext>
                </a:extLst>
              </p:cNvPr>
              <p:cNvSpPr/>
              <p:nvPr/>
            </p:nvSpPr>
            <p:spPr>
              <a:xfrm rot="10800000" flipH="1">
                <a:off x="710275" y="2015463"/>
                <a:ext cx="1846800" cy="2409300"/>
              </a:xfrm>
              <a:prstGeom prst="round2SameRect">
                <a:avLst>
                  <a:gd name="adj1" fmla="val 5874"/>
                  <a:gd name="adj2" fmla="val 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6" name="Google Shape;417;p21">
                <a:extLst>
                  <a:ext uri="{FF2B5EF4-FFF2-40B4-BE49-F238E27FC236}">
                    <a16:creationId xmlns:a16="http://schemas.microsoft.com/office/drawing/2014/main" id="{0DA18FFB-F9FA-C2BC-B1E0-F136017B8720}"/>
                  </a:ext>
                </a:extLst>
              </p:cNvPr>
              <p:cNvSpPr txBox="1"/>
              <p:nvPr/>
            </p:nvSpPr>
            <p:spPr>
              <a:xfrm>
                <a:off x="792623" y="2139145"/>
                <a:ext cx="1682100" cy="429600"/>
              </a:xfrm>
              <a:prstGeom prst="rect">
                <a:avLst/>
              </a:prstGeom>
              <a:noFill/>
              <a:ln>
                <a:noFill/>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 sz="1600" b="1" i="0" u="none" strike="noStrike" kern="0" cap="none" spc="0" normalizeH="0" baseline="0" noProof="0" dirty="0">
                    <a:ln>
                      <a:noFill/>
                    </a:ln>
                    <a:solidFill>
                      <a:srgbClr val="0099DD"/>
                    </a:solidFill>
                    <a:effectLst/>
                    <a:uLnTx/>
                    <a:uFillTx/>
                    <a:latin typeface="Fira Sans Extra Condensed Medium"/>
                    <a:ea typeface="Fira Sans Extra Condensed Medium"/>
                    <a:cs typeface="Fira Sans Extra Condensed Medium"/>
                    <a:sym typeface="Fira Sans Extra Condensed Medium"/>
                  </a:rPr>
                  <a:t>ANC 4 or more</a:t>
                </a:r>
                <a:endParaRPr kumimoji="0" sz="1600" b="1" i="0" u="none" strike="noStrike" kern="0" cap="none" spc="0" normalizeH="0" baseline="0" noProof="0" dirty="0">
                  <a:ln>
                    <a:noFill/>
                  </a:ln>
                  <a:solidFill>
                    <a:srgbClr val="0099DD"/>
                  </a:solidFill>
                  <a:effectLst/>
                  <a:uLnTx/>
                  <a:uFillTx/>
                  <a:latin typeface="Fira Sans Extra Condensed Medium"/>
                  <a:ea typeface="Fira Sans Extra Condensed Medium"/>
                  <a:cs typeface="Fira Sans Extra Condensed Medium"/>
                  <a:sym typeface="Fira Sans Extra Condensed Medium"/>
                </a:endParaRPr>
              </a:p>
            </p:txBody>
          </p:sp>
          <p:sp>
            <p:nvSpPr>
              <p:cNvPr id="77" name="Google Shape;418;p21">
                <a:extLst>
                  <a:ext uri="{FF2B5EF4-FFF2-40B4-BE49-F238E27FC236}">
                    <a16:creationId xmlns:a16="http://schemas.microsoft.com/office/drawing/2014/main" id="{1FF48981-C2DE-C8DD-A543-F856267E8316}"/>
                  </a:ext>
                </a:extLst>
              </p:cNvPr>
              <p:cNvSpPr txBox="1"/>
              <p:nvPr/>
            </p:nvSpPr>
            <p:spPr>
              <a:xfrm>
                <a:off x="808673" y="3567922"/>
                <a:ext cx="1682100" cy="765000"/>
              </a:xfrm>
              <a:prstGeom prst="rect">
                <a:avLst/>
              </a:prstGeom>
              <a:noFill/>
              <a:ln>
                <a:noFill/>
              </a:ln>
            </p:spPr>
            <p:txBody>
              <a:bodyPr spcFirstLastPara="1" wrap="square" lIns="91425" tIns="91425" rIns="91425" bIns="91425" anchor="t"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 sz="1600" b="1" i="0" u="none" strike="noStrike" kern="0" cap="none" spc="0" normalizeH="0" baseline="0" noProof="0">
                    <a:ln>
                      <a:noFill/>
                    </a:ln>
                    <a:solidFill>
                      <a:srgbClr val="000000"/>
                    </a:solidFill>
                    <a:effectLst/>
                    <a:uLnTx/>
                    <a:uFillTx/>
                    <a:latin typeface="Roboto"/>
                    <a:ea typeface="Roboto"/>
                    <a:cs typeface="Roboto"/>
                    <a:sym typeface="Roboto"/>
                  </a:rPr>
                  <a:t>Antenatal care</a:t>
                </a:r>
                <a:endParaRPr kumimoji="0" sz="1600" b="1" i="0" u="none" strike="noStrike" kern="0" cap="none" spc="0" normalizeH="0" baseline="0" noProof="0">
                  <a:ln>
                    <a:noFill/>
                  </a:ln>
                  <a:solidFill>
                    <a:srgbClr val="000000"/>
                  </a:solidFill>
                  <a:effectLst/>
                  <a:uLnTx/>
                  <a:uFillTx/>
                  <a:latin typeface="Roboto"/>
                  <a:ea typeface="Roboto"/>
                  <a:cs typeface="Roboto"/>
                  <a:sym typeface="Roboto"/>
                </a:endParaRPr>
              </a:p>
            </p:txBody>
          </p:sp>
          <p:sp>
            <p:nvSpPr>
              <p:cNvPr id="78" name="Google Shape;419;p21">
                <a:extLst>
                  <a:ext uri="{FF2B5EF4-FFF2-40B4-BE49-F238E27FC236}">
                    <a16:creationId xmlns:a16="http://schemas.microsoft.com/office/drawing/2014/main" id="{9912C16E-A70D-4D55-4B8D-15E3FB0093A3}"/>
                  </a:ext>
                </a:extLst>
              </p:cNvPr>
              <p:cNvSpPr/>
              <p:nvPr/>
            </p:nvSpPr>
            <p:spPr>
              <a:xfrm>
                <a:off x="710273" y="881365"/>
                <a:ext cx="1846800" cy="1004889"/>
              </a:xfrm>
              <a:prstGeom prst="round2SameRect">
                <a:avLst>
                  <a:gd name="adj1" fmla="val 16667"/>
                  <a:gd name="adj2" fmla="val 0"/>
                </a:avLst>
              </a:prstGeom>
              <a:solidFill>
                <a:srgbClr val="0099DD"/>
              </a:solidFill>
              <a:ln>
                <a:noFill/>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
                    <a:srgbClr val="000000"/>
                  </a:buClr>
                  <a:buSzPts val="1100"/>
                  <a:buFontTx/>
                  <a:buNone/>
                  <a:tabLst/>
                  <a:defRPr/>
                </a:pPr>
                <a:r>
                  <a:rPr kumimoji="0" lang="en" sz="1700" b="1" i="0" u="none" strike="noStrike" kern="0" cap="none" spc="0" normalizeH="0" baseline="0" noProof="0">
                    <a:ln>
                      <a:noFill/>
                    </a:ln>
                    <a:solidFill>
                      <a:srgbClr val="FFFFFF"/>
                    </a:solidFill>
                    <a:effectLst/>
                    <a:uLnTx/>
                    <a:uFillTx/>
                    <a:latin typeface="Fira Sans Extra Condensed Medium"/>
                    <a:ea typeface="+mn-ea"/>
                    <a:cs typeface="+mn-cs"/>
                    <a:sym typeface="Fira Sans Extra Condensed Medium"/>
                  </a:rPr>
                  <a:t>Every pregnant woman </a:t>
                </a:r>
                <a:endParaRPr kumimoji="0" sz="1200" b="1"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74" name="ZoneTexte 73">
              <a:extLst>
                <a:ext uri="{FF2B5EF4-FFF2-40B4-BE49-F238E27FC236}">
                  <a16:creationId xmlns:a16="http://schemas.microsoft.com/office/drawing/2014/main" id="{6AE5AA40-43B0-9053-B495-C4F861019AA7}"/>
                </a:ext>
              </a:extLst>
            </p:cNvPr>
            <p:cNvSpPr txBox="1"/>
            <p:nvPr/>
          </p:nvSpPr>
          <p:spPr>
            <a:xfrm>
              <a:off x="2628543" y="1183424"/>
              <a:ext cx="1064301" cy="584775"/>
            </a:xfrm>
            <a:prstGeom prst="rect">
              <a:avLst/>
            </a:prstGeom>
            <a:noFill/>
          </p:spPr>
          <p:txBody>
            <a:bodyPr wrap="square" rtlCol="0">
              <a:sp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fr-FR" sz="3200" b="1" i="0" u="none" strike="noStrike" kern="0" cap="none" spc="0" normalizeH="0" baseline="0" noProof="0">
                  <a:ln>
                    <a:noFill/>
                  </a:ln>
                  <a:solidFill>
                    <a:srgbClr val="009ADE"/>
                  </a:solidFill>
                  <a:effectLst/>
                  <a:uLnTx/>
                  <a:uFillTx/>
                  <a:latin typeface="Calibri" panose="020F0502020204030204"/>
                  <a:ea typeface="+mn-ea"/>
                  <a:cs typeface="+mn-cs"/>
                </a:rPr>
                <a:t>90%</a:t>
              </a:r>
              <a:endParaRPr kumimoji="0" lang="en-US" sz="3200" b="1" i="0" u="none" strike="noStrike" kern="0" cap="none" spc="0" normalizeH="0" baseline="0" noProof="0">
                <a:ln>
                  <a:noFill/>
                </a:ln>
                <a:solidFill>
                  <a:srgbClr val="009ADE"/>
                </a:solidFill>
                <a:effectLst/>
                <a:uLnTx/>
                <a:uFillTx/>
                <a:latin typeface="Calibri" panose="020F0502020204030204"/>
                <a:ea typeface="+mn-ea"/>
                <a:cs typeface="+mn-cs"/>
              </a:endParaRPr>
            </a:p>
          </p:txBody>
        </p:sp>
      </p:grpSp>
      <p:grpSp>
        <p:nvGrpSpPr>
          <p:cNvPr id="15" name="Groupe 14">
            <a:extLst>
              <a:ext uri="{FF2B5EF4-FFF2-40B4-BE49-F238E27FC236}">
                <a16:creationId xmlns:a16="http://schemas.microsoft.com/office/drawing/2014/main" id="{A489274C-97E0-80C3-6FDE-7C38ED3AE861}"/>
              </a:ext>
            </a:extLst>
          </p:cNvPr>
          <p:cNvGrpSpPr/>
          <p:nvPr/>
        </p:nvGrpSpPr>
        <p:grpSpPr>
          <a:xfrm>
            <a:off x="9575453" y="2050726"/>
            <a:ext cx="2337184" cy="3543396"/>
            <a:chOff x="9575453" y="2050726"/>
            <a:chExt cx="2337184" cy="3543396"/>
          </a:xfrm>
        </p:grpSpPr>
        <p:grpSp>
          <p:nvGrpSpPr>
            <p:cNvPr id="50" name="Google Shape;410;p21">
              <a:extLst>
                <a:ext uri="{FF2B5EF4-FFF2-40B4-BE49-F238E27FC236}">
                  <a16:creationId xmlns:a16="http://schemas.microsoft.com/office/drawing/2014/main" id="{3CC9DEB8-A7CF-D202-E176-49A80F4BEB00}"/>
                </a:ext>
              </a:extLst>
            </p:cNvPr>
            <p:cNvGrpSpPr/>
            <p:nvPr/>
          </p:nvGrpSpPr>
          <p:grpSpPr>
            <a:xfrm>
              <a:off x="9575453" y="2050726"/>
              <a:ext cx="2337184" cy="3543396"/>
              <a:chOff x="6306335" y="881367"/>
              <a:chExt cx="2407979" cy="3543396"/>
            </a:xfrm>
          </p:grpSpPr>
          <p:sp>
            <p:nvSpPr>
              <p:cNvPr id="79" name="Google Shape;411;p21">
                <a:extLst>
                  <a:ext uri="{FF2B5EF4-FFF2-40B4-BE49-F238E27FC236}">
                    <a16:creationId xmlns:a16="http://schemas.microsoft.com/office/drawing/2014/main" id="{63906725-6A51-8985-B6D1-3053D5FD311C}"/>
                  </a:ext>
                </a:extLst>
              </p:cNvPr>
              <p:cNvSpPr/>
              <p:nvPr/>
            </p:nvSpPr>
            <p:spPr>
              <a:xfrm rot="10800000" flipH="1">
                <a:off x="6586925" y="2015463"/>
                <a:ext cx="1846800" cy="2409300"/>
              </a:xfrm>
              <a:prstGeom prst="round2SameRect">
                <a:avLst>
                  <a:gd name="adj1" fmla="val 5556"/>
                  <a:gd name="adj2" fmla="val 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80" name="Google Shape;412;p21">
                <a:extLst>
                  <a:ext uri="{FF2B5EF4-FFF2-40B4-BE49-F238E27FC236}">
                    <a16:creationId xmlns:a16="http://schemas.microsoft.com/office/drawing/2014/main" id="{5F5CA812-6B94-522B-CA7B-6FCA2B924CCE}"/>
                  </a:ext>
                </a:extLst>
              </p:cNvPr>
              <p:cNvSpPr txBox="1"/>
              <p:nvPr/>
            </p:nvSpPr>
            <p:spPr>
              <a:xfrm>
                <a:off x="6306335" y="2203847"/>
                <a:ext cx="2407979" cy="429600"/>
              </a:xfrm>
              <a:prstGeom prst="rect">
                <a:avLst/>
              </a:prstGeom>
              <a:noFill/>
              <a:ln>
                <a:noFill/>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A6228C">
                        <a:lumMod val="60000"/>
                        <a:lumOff val="40000"/>
                      </a:srgbClr>
                    </a:solidFill>
                    <a:effectLst/>
                    <a:uLnTx/>
                    <a:uFillTx/>
                    <a:latin typeface="Fira Sans Extra Condensed Medium"/>
                    <a:ea typeface="Fira Sans Extra Condensed Medium"/>
                    <a:cs typeface="Fira Sans Extra Condensed Medium"/>
                    <a:sym typeface="Fira Sans Extra Condensed Medium"/>
                  </a:rPr>
                  <a:t>Empowered </a:t>
                </a:r>
              </a:p>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A6228C">
                        <a:lumMod val="60000"/>
                        <a:lumOff val="40000"/>
                      </a:srgbClr>
                    </a:solidFill>
                    <a:effectLst/>
                    <a:uLnTx/>
                    <a:uFillTx/>
                    <a:latin typeface="Fira Sans Extra Condensed Medium"/>
                    <a:ea typeface="Fira Sans Extra Condensed Medium"/>
                    <a:cs typeface="Fira Sans Extra Condensed Medium"/>
                    <a:sym typeface="Fira Sans Extra Condensed Medium"/>
                  </a:rPr>
                  <a:t>&amp; informed</a:t>
                </a:r>
              </a:p>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A6228C">
                        <a:lumMod val="60000"/>
                        <a:lumOff val="40000"/>
                      </a:srgbClr>
                    </a:solidFill>
                    <a:effectLst/>
                    <a:uLnTx/>
                    <a:uFillTx/>
                    <a:latin typeface="Fira Sans Extra Condensed Medium"/>
                    <a:ea typeface="Fira Sans Extra Condensed Medium"/>
                    <a:cs typeface="Fira Sans Extra Condensed Medium"/>
                    <a:sym typeface="Fira Sans Extra Condensed Medium"/>
                  </a:rPr>
                  <a:t> decision making</a:t>
                </a:r>
              </a:p>
            </p:txBody>
          </p:sp>
          <p:sp>
            <p:nvSpPr>
              <p:cNvPr id="81" name="Google Shape;413;p21">
                <a:extLst>
                  <a:ext uri="{FF2B5EF4-FFF2-40B4-BE49-F238E27FC236}">
                    <a16:creationId xmlns:a16="http://schemas.microsoft.com/office/drawing/2014/main" id="{60D6760B-73AA-A5CB-3F51-A802D00D4EC1}"/>
                  </a:ext>
                </a:extLst>
              </p:cNvPr>
              <p:cNvSpPr txBox="1"/>
              <p:nvPr/>
            </p:nvSpPr>
            <p:spPr>
              <a:xfrm>
                <a:off x="6669274" y="3517931"/>
                <a:ext cx="1682100" cy="765000"/>
              </a:xfrm>
              <a:prstGeom prst="rect">
                <a:avLst/>
              </a:prstGeom>
              <a:noFill/>
              <a:ln>
                <a:noFill/>
              </a:ln>
            </p:spPr>
            <p:txBody>
              <a:bodyPr spcFirstLastPara="1" wrap="square" lIns="91425" tIns="91425" rIns="91425" bIns="91425" anchor="t" anchorCtr="0">
                <a:noAutofit/>
              </a:bodyPr>
              <a:lstStyle/>
              <a:p>
                <a:pPr marL="0" marR="0" lvl="0" indent="0" algn="ctr" defTabSz="609630" rtl="0" eaLnBrk="1" fontAlgn="b"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panose="02000000000000000000" pitchFamily="2" charset="0"/>
                  </a:rPr>
                  <a:t>Education, gender, </a:t>
                </a:r>
              </a:p>
              <a:p>
                <a:pPr marL="0" marR="0" lvl="0" indent="0" algn="ctr" defTabSz="609630" rtl="0" eaLnBrk="1" fontAlgn="b"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panose="02000000000000000000" pitchFamily="2" charset="0"/>
                  </a:rPr>
                  <a:t>multi-sectoral</a:t>
                </a:r>
              </a:p>
            </p:txBody>
          </p:sp>
          <p:sp>
            <p:nvSpPr>
              <p:cNvPr id="82" name="Google Shape;414;p21">
                <a:extLst>
                  <a:ext uri="{FF2B5EF4-FFF2-40B4-BE49-F238E27FC236}">
                    <a16:creationId xmlns:a16="http://schemas.microsoft.com/office/drawing/2014/main" id="{EE4CA8EF-66CD-4FAF-AEB4-E7F69501FAEF}"/>
                  </a:ext>
                </a:extLst>
              </p:cNvPr>
              <p:cNvSpPr/>
              <p:nvPr/>
            </p:nvSpPr>
            <p:spPr>
              <a:xfrm>
                <a:off x="6586924" y="881367"/>
                <a:ext cx="1846800" cy="1004888"/>
              </a:xfrm>
              <a:prstGeom prst="round2SameRect">
                <a:avLst>
                  <a:gd name="adj1" fmla="val 16667"/>
                  <a:gd name="adj2" fmla="val 0"/>
                </a:avLst>
              </a:prstGeom>
              <a:solidFill>
                <a:srgbClr val="A6228C">
                  <a:lumMod val="60000"/>
                  <a:lumOff val="40000"/>
                </a:srgbClr>
              </a:solidFill>
              <a:ln>
                <a:noFill/>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
                    <a:srgbClr val="000000"/>
                  </a:buClr>
                  <a:buSzPts val="1100"/>
                  <a:buFontTx/>
                  <a:buNone/>
                  <a:tabLst/>
                  <a:defRPr/>
                </a:pPr>
                <a:r>
                  <a:rPr kumimoji="0" lang="en-US" sz="1700" b="1" i="0" u="none" strike="noStrike" kern="0" cap="none" spc="0" normalizeH="0" baseline="0" noProof="0">
                    <a:ln>
                      <a:noFill/>
                    </a:ln>
                    <a:solidFill>
                      <a:srgbClr val="FFFFFF"/>
                    </a:solidFill>
                    <a:effectLst/>
                    <a:uLnTx/>
                    <a:uFillTx/>
                    <a:latin typeface="Fira Sans Extra Condensed Medium"/>
                    <a:ea typeface="Fira Sans Extra Condensed Medium"/>
                    <a:cs typeface="Fira Sans Extra Condensed Medium"/>
                    <a:sym typeface="Fira Sans Extra Condensed Medium"/>
                  </a:rPr>
                  <a:t>Social determinants</a:t>
                </a:r>
              </a:p>
            </p:txBody>
          </p:sp>
        </p:grpSp>
        <p:pic>
          <p:nvPicPr>
            <p:cNvPr id="1028" name="Picture 4" descr="Justice ">
              <a:extLst>
                <a:ext uri="{FF2B5EF4-FFF2-40B4-BE49-F238E27FC236}">
                  <a16:creationId xmlns:a16="http://schemas.microsoft.com/office/drawing/2014/main" id="{50529DA4-55B1-5696-8E29-9A087D957366}"/>
                </a:ext>
              </a:extLst>
            </p:cNvPr>
            <p:cNvPicPr>
              <a:picLocks noChangeAspect="1" noChangeArrowheads="1"/>
            </p:cNvPicPr>
            <p:nvPr/>
          </p:nvPicPr>
          <p:blipFill>
            <a:blip r:embed="rId2">
              <a:duotone>
                <a:prstClr val="black"/>
                <a:srgbClr val="7030A0">
                  <a:tint val="45000"/>
                  <a:satMod val="400000"/>
                </a:srgbClr>
              </a:duotone>
              <a:extLst>
                <a:ext uri="{28A0092B-C50C-407E-A947-70E740481C1C}">
                  <a14:useLocalDpi xmlns:a14="http://schemas.microsoft.com/office/drawing/2010/main" val="0"/>
                </a:ext>
              </a:extLst>
            </a:blip>
            <a:srcRect/>
            <a:stretch>
              <a:fillRect/>
            </a:stretch>
          </p:blipFill>
          <p:spPr bwMode="auto">
            <a:xfrm>
              <a:off x="10400000" y="4049193"/>
              <a:ext cx="688090" cy="688090"/>
            </a:xfrm>
            <a:prstGeom prst="rect">
              <a:avLst/>
            </a:prstGeom>
            <a:noFill/>
            <a:extLst>
              <a:ext uri="{909E8E84-426E-40DD-AFC4-6F175D3DCCD1}">
                <a14:hiddenFill xmlns:a14="http://schemas.microsoft.com/office/drawing/2010/main">
                  <a:solidFill>
                    <a:srgbClr val="FFFFFF"/>
                  </a:solidFill>
                </a14:hiddenFill>
              </a:ext>
            </a:extLst>
          </p:spPr>
        </p:pic>
      </p:grpSp>
      <p:pic>
        <p:nvPicPr>
          <p:cNvPr id="1032" name="Picture 8" descr="Pregnant">
            <a:extLst>
              <a:ext uri="{FF2B5EF4-FFF2-40B4-BE49-F238E27FC236}">
                <a16:creationId xmlns:a16="http://schemas.microsoft.com/office/drawing/2014/main" id="{C5B930A7-706D-14C5-8D7F-D0C41380971D}"/>
              </a:ext>
            </a:extLst>
          </p:cNvPr>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69850" y="4013583"/>
            <a:ext cx="674099" cy="674099"/>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e 12">
            <a:extLst>
              <a:ext uri="{FF2B5EF4-FFF2-40B4-BE49-F238E27FC236}">
                <a16:creationId xmlns:a16="http://schemas.microsoft.com/office/drawing/2014/main" id="{40E4008B-3AC7-EB9A-DA02-17F06B1FF311}"/>
              </a:ext>
            </a:extLst>
          </p:cNvPr>
          <p:cNvGrpSpPr/>
          <p:nvPr/>
        </p:nvGrpSpPr>
        <p:grpSpPr>
          <a:xfrm>
            <a:off x="5245032" y="1568401"/>
            <a:ext cx="1792514" cy="4050660"/>
            <a:chOff x="5245031" y="1568401"/>
            <a:chExt cx="1792514" cy="4050660"/>
          </a:xfrm>
        </p:grpSpPr>
        <p:grpSp>
          <p:nvGrpSpPr>
            <p:cNvPr id="53" name="Groupe 52">
              <a:extLst>
                <a:ext uri="{FF2B5EF4-FFF2-40B4-BE49-F238E27FC236}">
                  <a16:creationId xmlns:a16="http://schemas.microsoft.com/office/drawing/2014/main" id="{77DC0BB6-1CA9-7ADF-823E-2DDDC4F09CB2}"/>
                </a:ext>
              </a:extLst>
            </p:cNvPr>
            <p:cNvGrpSpPr/>
            <p:nvPr/>
          </p:nvGrpSpPr>
          <p:grpSpPr>
            <a:xfrm>
              <a:off x="5245031" y="1568401"/>
              <a:ext cx="1792514" cy="4050660"/>
              <a:chOff x="6224679" y="1183424"/>
              <a:chExt cx="1792514" cy="4050660"/>
            </a:xfrm>
          </p:grpSpPr>
          <p:grpSp>
            <p:nvGrpSpPr>
              <p:cNvPr id="61" name="Google Shape;405;p21">
                <a:extLst>
                  <a:ext uri="{FF2B5EF4-FFF2-40B4-BE49-F238E27FC236}">
                    <a16:creationId xmlns:a16="http://schemas.microsoft.com/office/drawing/2014/main" id="{2044B27D-FB9E-540D-3AD8-4720461C697E}"/>
                  </a:ext>
                </a:extLst>
              </p:cNvPr>
              <p:cNvGrpSpPr/>
              <p:nvPr/>
            </p:nvGrpSpPr>
            <p:grpSpPr>
              <a:xfrm>
                <a:off x="6224679" y="1690688"/>
                <a:ext cx="1792514" cy="3543396"/>
                <a:chOff x="4628044" y="881367"/>
                <a:chExt cx="1846807" cy="3543396"/>
              </a:xfrm>
            </p:grpSpPr>
            <p:sp>
              <p:nvSpPr>
                <p:cNvPr id="63" name="Google Shape;406;p21">
                  <a:extLst>
                    <a:ext uri="{FF2B5EF4-FFF2-40B4-BE49-F238E27FC236}">
                      <a16:creationId xmlns:a16="http://schemas.microsoft.com/office/drawing/2014/main" id="{35FBC135-C222-1EA1-9A5A-AB2D85757261}"/>
                    </a:ext>
                  </a:extLst>
                </p:cNvPr>
                <p:cNvSpPr/>
                <p:nvPr/>
              </p:nvSpPr>
              <p:spPr>
                <a:xfrm rot="10800000" flipH="1">
                  <a:off x="4628044" y="2015463"/>
                  <a:ext cx="1846800" cy="2409300"/>
                </a:xfrm>
                <a:prstGeom prst="round2SameRect">
                  <a:avLst>
                    <a:gd name="adj1" fmla="val 5396"/>
                    <a:gd name="adj2" fmla="val 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64" name="Google Shape;407;p21">
                  <a:extLst>
                    <a:ext uri="{FF2B5EF4-FFF2-40B4-BE49-F238E27FC236}">
                      <a16:creationId xmlns:a16="http://schemas.microsoft.com/office/drawing/2014/main" id="{58E9DC41-9D0F-B707-64F7-4D4CEED5F587}"/>
                    </a:ext>
                  </a:extLst>
                </p:cNvPr>
                <p:cNvSpPr txBox="1"/>
                <p:nvPr/>
              </p:nvSpPr>
              <p:spPr>
                <a:xfrm>
                  <a:off x="4748860" y="2015463"/>
                  <a:ext cx="1682101" cy="605830"/>
                </a:xfrm>
                <a:prstGeom prst="rect">
                  <a:avLst/>
                </a:prstGeom>
                <a:noFill/>
                <a:ln>
                  <a:noFill/>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 sz="1600" b="1" i="0" u="none" strike="noStrike" kern="0" cap="none" spc="0" normalizeH="0" baseline="0" noProof="0" dirty="0">
                      <a:ln>
                        <a:noFill/>
                      </a:ln>
                      <a:solidFill>
                        <a:srgbClr val="F3A81C"/>
                      </a:solidFill>
                      <a:effectLst/>
                      <a:uLnTx/>
                      <a:uFillTx/>
                      <a:latin typeface="Fira Sans Extra Condensed Medium"/>
                      <a:ea typeface="Fira Sans Extra Condensed Medium"/>
                      <a:cs typeface="Fira Sans Extra Condensed Medium"/>
                      <a:sym typeface="Fira Sans Extra Condensed Medium"/>
                    </a:rPr>
                    <a:t>Early </a:t>
                  </a:r>
                  <a:endParaRPr kumimoji="0" lang="en" sz="1600" b="1" i="0" u="none" strike="noStrike" kern="0" cap="none" spc="0" normalizeH="0" baseline="0" noProof="0" dirty="0">
                    <a:ln>
                      <a:noFill/>
                    </a:ln>
                    <a:solidFill>
                      <a:srgbClr val="F3A81C"/>
                    </a:solidFill>
                    <a:effectLst/>
                    <a:uLnTx/>
                    <a:uFillTx/>
                    <a:latin typeface="Fira Sans Extra Condensed Medium"/>
                    <a:ea typeface="Fira Sans Extra Condensed Medium"/>
                    <a:cs typeface="Fira Sans Extra Condensed Medium"/>
                  </a:endParaRPr>
                </a:p>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 sz="1600" b="1" i="0" u="none" strike="noStrike" kern="0" cap="none" spc="0" normalizeH="0" baseline="0" noProof="0" dirty="0">
                      <a:ln>
                        <a:noFill/>
                      </a:ln>
                      <a:solidFill>
                        <a:srgbClr val="F3A81C"/>
                      </a:solidFill>
                      <a:effectLst/>
                      <a:uLnTx/>
                      <a:uFillTx/>
                      <a:latin typeface="Fira Sans Extra Condensed Medium"/>
                      <a:ea typeface="Fira Sans Extra Condensed Medium"/>
                      <a:cs typeface="Fira Sans Extra Condensed Medium"/>
                      <a:sym typeface="Fira Sans Extra Condensed Medium"/>
                    </a:rPr>
                    <a:t>postnatal care</a:t>
                  </a:r>
                  <a:endParaRPr kumimoji="0" sz="1600" b="1" i="0" u="none" strike="noStrike" kern="0" cap="none" spc="0" normalizeH="0" baseline="0" noProof="0" dirty="0">
                    <a:ln>
                      <a:noFill/>
                    </a:ln>
                    <a:solidFill>
                      <a:srgbClr val="F3A81C"/>
                    </a:solidFill>
                    <a:effectLst/>
                    <a:uLnTx/>
                    <a:uFillTx/>
                    <a:latin typeface="Fira Sans Extra Condensed Medium"/>
                    <a:ea typeface="Fira Sans Extra Condensed Medium"/>
                    <a:cs typeface="Fira Sans Extra Condensed Medium"/>
                  </a:endParaRPr>
                </a:p>
              </p:txBody>
            </p:sp>
            <p:sp>
              <p:nvSpPr>
                <p:cNvPr id="65" name="Google Shape;408;p21">
                  <a:extLst>
                    <a:ext uri="{FF2B5EF4-FFF2-40B4-BE49-F238E27FC236}">
                      <a16:creationId xmlns:a16="http://schemas.microsoft.com/office/drawing/2014/main" id="{6A89B37E-789B-53C7-1BFC-341618304E09}"/>
                    </a:ext>
                  </a:extLst>
                </p:cNvPr>
                <p:cNvSpPr txBox="1"/>
                <p:nvPr/>
              </p:nvSpPr>
              <p:spPr>
                <a:xfrm>
                  <a:off x="4710393" y="3567923"/>
                  <a:ext cx="1682100" cy="765000"/>
                </a:xfrm>
                <a:prstGeom prst="rect">
                  <a:avLst/>
                </a:prstGeom>
                <a:noFill/>
                <a:ln>
                  <a:noFill/>
                </a:ln>
              </p:spPr>
              <p:txBody>
                <a:bodyPr spcFirstLastPara="1" wrap="square" lIns="91425" tIns="91425" rIns="91425" bIns="91425" anchor="t" anchorCtr="0">
                  <a:noAutofit/>
                </a:bodyPr>
                <a:lstStyle/>
                <a:p>
                  <a:pPr marL="0" marR="0" lvl="0" indent="0" algn="ctr" defTabSz="609630" rtl="0" eaLnBrk="1" fontAlgn="b"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Roboto" panose="02000000000000000000" pitchFamily="2" charset="0"/>
                      <a:ea typeface="Roboto" panose="02000000000000000000" pitchFamily="2" charset="0"/>
                      <a:cs typeface="Roboto" panose="02000000000000000000" pitchFamily="2" charset="0"/>
                    </a:rPr>
                    <a:t>Postnatal care and Essential Newborn Care</a:t>
                  </a:r>
                </a:p>
              </p:txBody>
            </p:sp>
            <p:sp>
              <p:nvSpPr>
                <p:cNvPr id="66" name="Google Shape;409;p21">
                  <a:extLst>
                    <a:ext uri="{FF2B5EF4-FFF2-40B4-BE49-F238E27FC236}">
                      <a16:creationId xmlns:a16="http://schemas.microsoft.com/office/drawing/2014/main" id="{7B0F0873-A744-18C7-BF50-7E9BBB157FEA}"/>
                    </a:ext>
                  </a:extLst>
                </p:cNvPr>
                <p:cNvSpPr/>
                <p:nvPr/>
              </p:nvSpPr>
              <p:spPr>
                <a:xfrm>
                  <a:off x="4628051" y="881367"/>
                  <a:ext cx="1846800" cy="1004887"/>
                </a:xfrm>
                <a:prstGeom prst="round2SameRect">
                  <a:avLst>
                    <a:gd name="adj1" fmla="val 16667"/>
                    <a:gd name="adj2" fmla="val 0"/>
                  </a:avLst>
                </a:prstGeom>
                <a:solidFill>
                  <a:srgbClr val="F3A81C"/>
                </a:solidFill>
                <a:ln>
                  <a:noFill/>
                </a:ln>
              </p:spPr>
              <p:txBody>
                <a:bodyPr spcFirstLastPara="1" wrap="square" lIns="91425" tIns="91425" rIns="91425" bIns="91425" anchor="ctr" anchorCtr="0">
                  <a:noAutofit/>
                </a:bodyPr>
                <a:lstStyle/>
                <a:p>
                  <a:pPr marL="0" marR="0" lvl="0" indent="0" algn="ctr" defTabSz="609630" rtl="0" eaLnBrk="1" fontAlgn="ctr" latinLnBrk="0" hangingPunct="1">
                    <a:lnSpc>
                      <a:spcPct val="100000"/>
                    </a:lnSpc>
                    <a:spcBef>
                      <a:spcPts val="0"/>
                    </a:spcBef>
                    <a:spcAft>
                      <a:spcPts val="0"/>
                    </a:spcAft>
                    <a:buClrTx/>
                    <a:buSzTx/>
                    <a:buFontTx/>
                    <a:buNone/>
                    <a:tabLst/>
                    <a:defRPr/>
                  </a:pPr>
                  <a:r>
                    <a:rPr kumimoji="0" lang="en-US" sz="1700" b="1" i="0" u="none" strike="noStrike" kern="0" cap="none" spc="0" normalizeH="0" baseline="0" noProof="0">
                      <a:ln>
                        <a:noFill/>
                      </a:ln>
                      <a:solidFill>
                        <a:srgbClr val="FFFFFF"/>
                      </a:solidFill>
                      <a:effectLst/>
                      <a:uLnTx/>
                      <a:uFillTx/>
                      <a:latin typeface="Fira Sans Extra Condensed Medium"/>
                      <a:ea typeface="+mn-ea"/>
                      <a:cs typeface="+mn-cs"/>
                    </a:rPr>
                    <a:t>Every Woman and newborn</a:t>
                  </a:r>
                </a:p>
              </p:txBody>
            </p:sp>
          </p:grpSp>
          <p:sp>
            <p:nvSpPr>
              <p:cNvPr id="62" name="ZoneTexte 61">
                <a:extLst>
                  <a:ext uri="{FF2B5EF4-FFF2-40B4-BE49-F238E27FC236}">
                    <a16:creationId xmlns:a16="http://schemas.microsoft.com/office/drawing/2014/main" id="{53216450-8D59-576E-E548-8CA90D87B0A9}"/>
                  </a:ext>
                </a:extLst>
              </p:cNvPr>
              <p:cNvSpPr txBox="1"/>
              <p:nvPr/>
            </p:nvSpPr>
            <p:spPr>
              <a:xfrm>
                <a:off x="6643630" y="1183424"/>
                <a:ext cx="1064301" cy="584775"/>
              </a:xfrm>
              <a:prstGeom prst="rect">
                <a:avLst/>
              </a:prstGeom>
              <a:noFill/>
            </p:spPr>
            <p:txBody>
              <a:bodyPr wrap="square" rtlCol="0">
                <a:sp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fr-FR" sz="3200" b="1" i="0" u="none" strike="noStrike" kern="0" cap="none" spc="0" normalizeH="0" baseline="0" noProof="0">
                    <a:ln>
                      <a:noFill/>
                    </a:ln>
                    <a:solidFill>
                      <a:srgbClr val="FFC000"/>
                    </a:solidFill>
                    <a:effectLst/>
                    <a:uLnTx/>
                    <a:uFillTx/>
                    <a:latin typeface="Calibri" panose="020F0502020204030204"/>
                    <a:ea typeface="+mn-ea"/>
                    <a:cs typeface="+mn-cs"/>
                  </a:rPr>
                  <a:t>80%</a:t>
                </a:r>
                <a:endParaRPr kumimoji="0" lang="en-US" sz="3200" b="1" i="0" u="none" strike="noStrike" kern="0" cap="none" spc="0" normalizeH="0" baseline="0" noProof="0">
                  <a:ln>
                    <a:noFill/>
                  </a:ln>
                  <a:solidFill>
                    <a:srgbClr val="FFC000"/>
                  </a:solidFill>
                  <a:effectLst/>
                  <a:uLnTx/>
                  <a:uFillTx/>
                  <a:latin typeface="Calibri" panose="020F0502020204030204"/>
                  <a:ea typeface="+mn-ea"/>
                  <a:cs typeface="+mn-cs"/>
                </a:endParaRPr>
              </a:p>
            </p:txBody>
          </p:sp>
        </p:grpSp>
        <p:pic>
          <p:nvPicPr>
            <p:cNvPr id="10" name="Image 9">
              <a:extLst>
                <a:ext uri="{FF2B5EF4-FFF2-40B4-BE49-F238E27FC236}">
                  <a16:creationId xmlns:a16="http://schemas.microsoft.com/office/drawing/2014/main" id="{9C1EE160-551A-3873-2948-8C7BDA2D9411}"/>
                </a:ext>
              </a:extLst>
            </p:cNvPr>
            <p:cNvPicPr>
              <a:picLocks noChangeAspect="1"/>
            </p:cNvPicPr>
            <p:nvPr/>
          </p:nvPicPr>
          <p:blipFill>
            <a:blip r:embed="rId4">
              <a:duotone>
                <a:prstClr val="black"/>
                <a:schemeClr val="accent4">
                  <a:tint val="45000"/>
                  <a:satMod val="400000"/>
                </a:schemeClr>
              </a:duotone>
            </a:blip>
            <a:stretch>
              <a:fillRect/>
            </a:stretch>
          </p:blipFill>
          <p:spPr>
            <a:xfrm>
              <a:off x="5801289" y="4063147"/>
              <a:ext cx="695703" cy="695703"/>
            </a:xfrm>
            <a:prstGeom prst="rect">
              <a:avLst/>
            </a:prstGeom>
          </p:spPr>
        </p:pic>
      </p:grpSp>
      <p:grpSp>
        <p:nvGrpSpPr>
          <p:cNvPr id="12" name="Groupe 11">
            <a:extLst>
              <a:ext uri="{FF2B5EF4-FFF2-40B4-BE49-F238E27FC236}">
                <a16:creationId xmlns:a16="http://schemas.microsoft.com/office/drawing/2014/main" id="{706CA94E-D8A3-8019-CA0D-CB5F006EA61C}"/>
              </a:ext>
            </a:extLst>
          </p:cNvPr>
          <p:cNvGrpSpPr/>
          <p:nvPr/>
        </p:nvGrpSpPr>
        <p:grpSpPr>
          <a:xfrm>
            <a:off x="2879353" y="1543463"/>
            <a:ext cx="1897062" cy="4050660"/>
            <a:chOff x="2879352" y="1543463"/>
            <a:chExt cx="1897062" cy="4050660"/>
          </a:xfrm>
        </p:grpSpPr>
        <p:grpSp>
          <p:nvGrpSpPr>
            <p:cNvPr id="52" name="Groupe 51">
              <a:extLst>
                <a:ext uri="{FF2B5EF4-FFF2-40B4-BE49-F238E27FC236}">
                  <a16:creationId xmlns:a16="http://schemas.microsoft.com/office/drawing/2014/main" id="{C1DECAF0-44EA-7D5F-BA90-65FC7835E045}"/>
                </a:ext>
              </a:extLst>
            </p:cNvPr>
            <p:cNvGrpSpPr/>
            <p:nvPr/>
          </p:nvGrpSpPr>
          <p:grpSpPr>
            <a:xfrm>
              <a:off x="2879352" y="1543463"/>
              <a:ext cx="1897062" cy="4050660"/>
              <a:chOff x="4187249" y="1183424"/>
              <a:chExt cx="1897062" cy="4050660"/>
            </a:xfrm>
          </p:grpSpPr>
          <p:grpSp>
            <p:nvGrpSpPr>
              <p:cNvPr id="67" name="Google Shape;420;p21">
                <a:extLst>
                  <a:ext uri="{FF2B5EF4-FFF2-40B4-BE49-F238E27FC236}">
                    <a16:creationId xmlns:a16="http://schemas.microsoft.com/office/drawing/2014/main" id="{8AA3095E-1C84-410A-4EC8-5779E80C2BF0}"/>
                  </a:ext>
                </a:extLst>
              </p:cNvPr>
              <p:cNvGrpSpPr/>
              <p:nvPr/>
            </p:nvGrpSpPr>
            <p:grpSpPr>
              <a:xfrm>
                <a:off x="4187249" y="1690687"/>
                <a:ext cx="1897062" cy="3543397"/>
                <a:chOff x="2635497" y="881366"/>
                <a:chExt cx="1954525" cy="3543397"/>
              </a:xfrm>
            </p:grpSpPr>
            <p:sp>
              <p:nvSpPr>
                <p:cNvPr id="69" name="Google Shape;421;p21">
                  <a:extLst>
                    <a:ext uri="{FF2B5EF4-FFF2-40B4-BE49-F238E27FC236}">
                      <a16:creationId xmlns:a16="http://schemas.microsoft.com/office/drawing/2014/main" id="{449E8816-F831-F399-E3CE-7728DFCEE9E9}"/>
                    </a:ext>
                  </a:extLst>
                </p:cNvPr>
                <p:cNvSpPr/>
                <p:nvPr/>
              </p:nvSpPr>
              <p:spPr>
                <a:xfrm rot="10800000" flipH="1">
                  <a:off x="2669162" y="2015463"/>
                  <a:ext cx="1846800" cy="2409300"/>
                </a:xfrm>
                <a:prstGeom prst="round2SameRect">
                  <a:avLst>
                    <a:gd name="adj1" fmla="val 6301"/>
                    <a:gd name="adj2" fmla="val 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0" name="Google Shape;422;p21">
                  <a:extLst>
                    <a:ext uri="{FF2B5EF4-FFF2-40B4-BE49-F238E27FC236}">
                      <a16:creationId xmlns:a16="http://schemas.microsoft.com/office/drawing/2014/main" id="{0AEAE9B9-084C-8304-0DAA-6E1827005A8E}"/>
                    </a:ext>
                  </a:extLst>
                </p:cNvPr>
                <p:cNvSpPr txBox="1"/>
                <p:nvPr/>
              </p:nvSpPr>
              <p:spPr>
                <a:xfrm>
                  <a:off x="2635497" y="2157383"/>
                  <a:ext cx="1954525" cy="429600"/>
                </a:xfrm>
                <a:prstGeom prst="rect">
                  <a:avLst/>
                </a:prstGeom>
                <a:noFill/>
                <a:ln>
                  <a:noFill/>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 sz="1600" b="1" i="0" u="none" strike="noStrike" kern="0" cap="none" spc="0" normalizeH="0" baseline="0" noProof="0">
                      <a:ln>
                        <a:noFill/>
                      </a:ln>
                      <a:solidFill>
                        <a:srgbClr val="F16829"/>
                      </a:solidFill>
                      <a:effectLst/>
                      <a:uLnTx/>
                      <a:uFillTx/>
                      <a:latin typeface="Fira Sans Extra Condensed Medium"/>
                      <a:ea typeface="Fira Sans Extra Condensed Medium"/>
                      <a:cs typeface="Fira Sans Extra Condensed Medium"/>
                      <a:sym typeface="Fira Sans Extra Condensed Medium"/>
                    </a:rPr>
                    <a:t>Skilled attendant at birth</a:t>
                  </a:r>
                  <a:endParaRPr kumimoji="0" sz="1600" b="1" i="0" u="none" strike="noStrike" kern="0" cap="none" spc="0" normalizeH="0" baseline="0" noProof="0">
                    <a:ln>
                      <a:noFill/>
                    </a:ln>
                    <a:solidFill>
                      <a:srgbClr val="F16829"/>
                    </a:solidFill>
                    <a:effectLst/>
                    <a:uLnTx/>
                    <a:uFillTx/>
                    <a:latin typeface="Fira Sans Extra Condensed Medium"/>
                    <a:ea typeface="Fira Sans Extra Condensed Medium"/>
                    <a:cs typeface="Fira Sans Extra Condensed Medium"/>
                    <a:sym typeface="Fira Sans Extra Condensed Medium"/>
                  </a:endParaRPr>
                </a:p>
              </p:txBody>
            </p:sp>
            <p:sp>
              <p:nvSpPr>
                <p:cNvPr id="71" name="Google Shape;423;p21">
                  <a:extLst>
                    <a:ext uri="{FF2B5EF4-FFF2-40B4-BE49-F238E27FC236}">
                      <a16:creationId xmlns:a16="http://schemas.microsoft.com/office/drawing/2014/main" id="{B229BBC8-B836-10F2-2E38-6E8E69ED0F2D}"/>
                    </a:ext>
                  </a:extLst>
                </p:cNvPr>
                <p:cNvSpPr txBox="1"/>
                <p:nvPr/>
              </p:nvSpPr>
              <p:spPr>
                <a:xfrm>
                  <a:off x="2776621" y="3567923"/>
                  <a:ext cx="1682100" cy="765000"/>
                </a:xfrm>
                <a:prstGeom prst="rect">
                  <a:avLst/>
                </a:prstGeom>
                <a:noFill/>
                <a:ln>
                  <a:noFill/>
                </a:ln>
              </p:spPr>
              <p:txBody>
                <a:bodyPr spcFirstLastPara="1" wrap="square" lIns="91425" tIns="91425" rIns="91425" bIns="91425" anchor="t"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 sz="1600" b="1" i="0" u="none" strike="noStrike" kern="0" cap="none" spc="0" normalizeH="0" baseline="0" noProof="0">
                      <a:ln>
                        <a:noFill/>
                      </a:ln>
                      <a:solidFill>
                        <a:srgbClr val="000000"/>
                      </a:solidFill>
                      <a:effectLst/>
                      <a:uLnTx/>
                      <a:uFillTx/>
                      <a:latin typeface="Roboto"/>
                      <a:ea typeface="Roboto"/>
                      <a:cs typeface="Roboto"/>
                      <a:sym typeface="Roboto"/>
                    </a:rPr>
                    <a:t>Intrapartum care</a:t>
                  </a:r>
                  <a:endParaRPr kumimoji="0" sz="1600" b="1" i="0" u="none" strike="noStrike" kern="0" cap="none" spc="0" normalizeH="0" baseline="0" noProof="0">
                    <a:ln>
                      <a:noFill/>
                    </a:ln>
                    <a:solidFill>
                      <a:srgbClr val="000000"/>
                    </a:solidFill>
                    <a:effectLst/>
                    <a:uLnTx/>
                    <a:uFillTx/>
                    <a:latin typeface="Roboto"/>
                    <a:ea typeface="Roboto"/>
                    <a:cs typeface="Roboto"/>
                    <a:sym typeface="Roboto"/>
                  </a:endParaRPr>
                </a:p>
              </p:txBody>
            </p:sp>
            <p:sp>
              <p:nvSpPr>
                <p:cNvPr id="72" name="Google Shape;424;p21">
                  <a:extLst>
                    <a:ext uri="{FF2B5EF4-FFF2-40B4-BE49-F238E27FC236}">
                      <a16:creationId xmlns:a16="http://schemas.microsoft.com/office/drawing/2014/main" id="{BC5DD6FF-16A2-E1F6-54F5-4CE9B52E47D7}"/>
                    </a:ext>
                  </a:extLst>
                </p:cNvPr>
                <p:cNvSpPr/>
                <p:nvPr/>
              </p:nvSpPr>
              <p:spPr>
                <a:xfrm>
                  <a:off x="2669153" y="881366"/>
                  <a:ext cx="1846800" cy="1004887"/>
                </a:xfrm>
                <a:prstGeom prst="round2SameRect">
                  <a:avLst>
                    <a:gd name="adj1" fmla="val 16667"/>
                    <a:gd name="adj2" fmla="val 0"/>
                  </a:avLst>
                </a:prstGeom>
                <a:solidFill>
                  <a:srgbClr val="F16829"/>
                </a:solidFill>
                <a:ln>
                  <a:noFill/>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
                      <a:srgbClr val="000000"/>
                    </a:buClr>
                    <a:buSzPts val="1100"/>
                    <a:buFontTx/>
                    <a:buNone/>
                    <a:tabLst/>
                    <a:defRPr/>
                  </a:pPr>
                  <a:r>
                    <a:rPr kumimoji="0" lang="en" sz="1700" b="1" i="0" u="none" strike="noStrike" kern="0" cap="none" spc="0" normalizeH="0" baseline="0" noProof="0">
                      <a:ln>
                        <a:noFill/>
                      </a:ln>
                      <a:solidFill>
                        <a:srgbClr val="FFFFFF"/>
                      </a:solidFill>
                      <a:effectLst/>
                      <a:uLnTx/>
                      <a:uFillTx/>
                      <a:latin typeface="Fira Sans Extra Condensed Medium"/>
                      <a:ea typeface="Fira Sans Extra Condensed Medium"/>
                      <a:cs typeface="Fira Sans Extra Condensed Medium"/>
                      <a:sym typeface="Fira Sans Extra Condensed Medium"/>
                    </a:rPr>
                    <a:t>Every birth</a:t>
                  </a:r>
                  <a:endParaRPr kumimoji="0" sz="1200" b="1"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68" name="ZoneTexte 67">
                <a:extLst>
                  <a:ext uri="{FF2B5EF4-FFF2-40B4-BE49-F238E27FC236}">
                    <a16:creationId xmlns:a16="http://schemas.microsoft.com/office/drawing/2014/main" id="{753F2CD5-6D1B-0C4B-47D4-2C1C82484379}"/>
                  </a:ext>
                </a:extLst>
              </p:cNvPr>
              <p:cNvSpPr txBox="1"/>
              <p:nvPr/>
            </p:nvSpPr>
            <p:spPr>
              <a:xfrm>
                <a:off x="4626634" y="1183424"/>
                <a:ext cx="1064301" cy="584775"/>
              </a:xfrm>
              <a:prstGeom prst="rect">
                <a:avLst/>
              </a:prstGeom>
              <a:noFill/>
            </p:spPr>
            <p:txBody>
              <a:bodyPr wrap="square" rtlCol="0">
                <a:sp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fr-FR" sz="3200" b="1" i="0" u="none" strike="noStrike" kern="0" cap="none" spc="0" normalizeH="0" baseline="0" noProof="0">
                    <a:ln>
                      <a:noFill/>
                    </a:ln>
                    <a:solidFill>
                      <a:srgbClr val="F16829">
                        <a:lumMod val="75000"/>
                      </a:srgbClr>
                    </a:solidFill>
                    <a:effectLst/>
                    <a:uLnTx/>
                    <a:uFillTx/>
                    <a:latin typeface="Calibri" panose="020F0502020204030204"/>
                    <a:ea typeface="+mn-ea"/>
                    <a:cs typeface="+mn-cs"/>
                  </a:rPr>
                  <a:t>90%</a:t>
                </a:r>
                <a:endParaRPr kumimoji="0" lang="en-US" sz="3200" b="1" i="0" u="none" strike="noStrike" kern="0" cap="none" spc="0" normalizeH="0" baseline="0" noProof="0">
                  <a:ln>
                    <a:noFill/>
                  </a:ln>
                  <a:solidFill>
                    <a:srgbClr val="F16829">
                      <a:lumMod val="75000"/>
                    </a:srgbClr>
                  </a:solidFill>
                  <a:effectLst/>
                  <a:uLnTx/>
                  <a:uFillTx/>
                  <a:latin typeface="Calibri" panose="020F0502020204030204"/>
                  <a:ea typeface="+mn-ea"/>
                  <a:cs typeface="+mn-cs"/>
                </a:endParaRPr>
              </a:p>
            </p:txBody>
          </p:sp>
        </p:grpSp>
        <p:pic>
          <p:nvPicPr>
            <p:cNvPr id="1034" name="Picture 10" descr="Newborn">
              <a:extLst>
                <a:ext uri="{FF2B5EF4-FFF2-40B4-BE49-F238E27FC236}">
                  <a16:creationId xmlns:a16="http://schemas.microsoft.com/office/drawing/2014/main" id="{A3709867-EAC4-8D8C-1ED7-CD0CD15C7FA5}"/>
                </a:ext>
              </a:extLst>
            </p:cNvPr>
            <p:cNvPicPr>
              <a:picLocks noChangeAspect="1" noChangeArrowheads="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328484" y="3879264"/>
              <a:ext cx="971106" cy="97110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e 13">
            <a:extLst>
              <a:ext uri="{FF2B5EF4-FFF2-40B4-BE49-F238E27FC236}">
                <a16:creationId xmlns:a16="http://schemas.microsoft.com/office/drawing/2014/main" id="{0591AE13-1EEF-AA4E-D037-EB462B3E1CAD}"/>
              </a:ext>
            </a:extLst>
          </p:cNvPr>
          <p:cNvGrpSpPr/>
          <p:nvPr/>
        </p:nvGrpSpPr>
        <p:grpSpPr>
          <a:xfrm>
            <a:off x="7456484" y="1541794"/>
            <a:ext cx="1989667" cy="4050660"/>
            <a:chOff x="7456483" y="1541794"/>
            <a:chExt cx="1989667" cy="4050660"/>
          </a:xfrm>
        </p:grpSpPr>
        <p:grpSp>
          <p:nvGrpSpPr>
            <p:cNvPr id="54" name="Groupe 53">
              <a:extLst>
                <a:ext uri="{FF2B5EF4-FFF2-40B4-BE49-F238E27FC236}">
                  <a16:creationId xmlns:a16="http://schemas.microsoft.com/office/drawing/2014/main" id="{EE9ADBFF-C56B-CF23-0F15-4BAEFE52282B}"/>
                </a:ext>
              </a:extLst>
            </p:cNvPr>
            <p:cNvGrpSpPr/>
            <p:nvPr/>
          </p:nvGrpSpPr>
          <p:grpSpPr>
            <a:xfrm>
              <a:off x="7456483" y="1541794"/>
              <a:ext cx="1989667" cy="4050660"/>
              <a:chOff x="8024364" y="1183424"/>
              <a:chExt cx="1989667" cy="4050660"/>
            </a:xfrm>
          </p:grpSpPr>
          <p:grpSp>
            <p:nvGrpSpPr>
              <p:cNvPr id="55" name="Google Shape;410;p21">
                <a:extLst>
                  <a:ext uri="{FF2B5EF4-FFF2-40B4-BE49-F238E27FC236}">
                    <a16:creationId xmlns:a16="http://schemas.microsoft.com/office/drawing/2014/main" id="{C43CF0DD-41D3-1DD2-8660-7FA9E617DD85}"/>
                  </a:ext>
                </a:extLst>
              </p:cNvPr>
              <p:cNvGrpSpPr/>
              <p:nvPr/>
            </p:nvGrpSpPr>
            <p:grpSpPr>
              <a:xfrm>
                <a:off x="8024364" y="1690688"/>
                <a:ext cx="1989667" cy="3543396"/>
                <a:chOff x="6445499" y="881367"/>
                <a:chExt cx="2049931" cy="3543396"/>
              </a:xfrm>
            </p:grpSpPr>
            <p:sp>
              <p:nvSpPr>
                <p:cNvPr id="57" name="Google Shape;411;p21">
                  <a:extLst>
                    <a:ext uri="{FF2B5EF4-FFF2-40B4-BE49-F238E27FC236}">
                      <a16:creationId xmlns:a16="http://schemas.microsoft.com/office/drawing/2014/main" id="{0161B1C6-9C15-11BE-EA5E-AA559291CF65}"/>
                    </a:ext>
                  </a:extLst>
                </p:cNvPr>
                <p:cNvSpPr/>
                <p:nvPr/>
              </p:nvSpPr>
              <p:spPr>
                <a:xfrm rot="10800000" flipH="1">
                  <a:off x="6586925" y="2015463"/>
                  <a:ext cx="1846800" cy="2409300"/>
                </a:xfrm>
                <a:prstGeom prst="round2SameRect">
                  <a:avLst>
                    <a:gd name="adj1" fmla="val 5556"/>
                    <a:gd name="adj2" fmla="val 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endParaRPr kumimoji="0" sz="12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8" name="Google Shape;412;p21">
                  <a:extLst>
                    <a:ext uri="{FF2B5EF4-FFF2-40B4-BE49-F238E27FC236}">
                      <a16:creationId xmlns:a16="http://schemas.microsoft.com/office/drawing/2014/main" id="{7B179A12-C2EB-661F-8F15-48B1E13DFE6C}"/>
                    </a:ext>
                  </a:extLst>
                </p:cNvPr>
                <p:cNvSpPr txBox="1"/>
                <p:nvPr/>
              </p:nvSpPr>
              <p:spPr>
                <a:xfrm>
                  <a:off x="6445499" y="2226881"/>
                  <a:ext cx="2049931" cy="429600"/>
                </a:xfrm>
                <a:prstGeom prst="rect">
                  <a:avLst/>
                </a:prstGeom>
                <a:noFill/>
                <a:ln>
                  <a:noFill/>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rgbClr val="80BC50"/>
                      </a:solidFill>
                      <a:effectLst/>
                      <a:uLnTx/>
                      <a:uFillTx/>
                      <a:latin typeface="Fira Sans Extra Condensed Medium"/>
                      <a:ea typeface="Fira Sans Extra Condensed Medium"/>
                      <a:cs typeface="Fira Sans Extra Condensed Medium"/>
                      <a:sym typeface="Fira Sans Extra Condensed Medium"/>
                    </a:rPr>
                    <a:t>Access to emergency obstetric care and availability of SSNUs</a:t>
                  </a:r>
                </a:p>
              </p:txBody>
            </p:sp>
            <p:sp>
              <p:nvSpPr>
                <p:cNvPr id="59" name="Google Shape;413;p21">
                  <a:extLst>
                    <a:ext uri="{FF2B5EF4-FFF2-40B4-BE49-F238E27FC236}">
                      <a16:creationId xmlns:a16="http://schemas.microsoft.com/office/drawing/2014/main" id="{1540AA83-8246-4B35-E0E4-DC9A0FFB6FDA}"/>
                    </a:ext>
                  </a:extLst>
                </p:cNvPr>
                <p:cNvSpPr txBox="1"/>
                <p:nvPr/>
              </p:nvSpPr>
              <p:spPr>
                <a:xfrm>
                  <a:off x="6670219" y="3591160"/>
                  <a:ext cx="1682100" cy="765000"/>
                </a:xfrm>
                <a:prstGeom prst="rect">
                  <a:avLst/>
                </a:prstGeom>
                <a:noFill/>
                <a:ln>
                  <a:noFill/>
                </a:ln>
              </p:spPr>
              <p:txBody>
                <a:bodyPr spcFirstLastPara="1" wrap="square" lIns="91425" tIns="91425" rIns="91425" bIns="91425" anchor="t" anchorCtr="0">
                  <a:no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Roboto" panose="02000000000000000000" pitchFamily="2" charset="0"/>
                    </a:rPr>
                    <a:t>Emergency care for woman and newborn</a:t>
                  </a:r>
                  <a:endParaRPr kumimoji="0" sz="1600" b="0" i="0" u="none" strike="noStrike" kern="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Roboto" panose="02000000000000000000" pitchFamily="2" charset="0"/>
                    <a:sym typeface="Roboto"/>
                  </a:endParaRPr>
                </a:p>
              </p:txBody>
            </p:sp>
            <p:sp>
              <p:nvSpPr>
                <p:cNvPr id="60" name="Google Shape;414;p21">
                  <a:extLst>
                    <a:ext uri="{FF2B5EF4-FFF2-40B4-BE49-F238E27FC236}">
                      <a16:creationId xmlns:a16="http://schemas.microsoft.com/office/drawing/2014/main" id="{6DDA7BE5-F2F8-7914-5683-C82AB017D288}"/>
                    </a:ext>
                  </a:extLst>
                </p:cNvPr>
                <p:cNvSpPr/>
                <p:nvPr/>
              </p:nvSpPr>
              <p:spPr>
                <a:xfrm>
                  <a:off x="6586924" y="881367"/>
                  <a:ext cx="1846800" cy="1004888"/>
                </a:xfrm>
                <a:prstGeom prst="round2SameRect">
                  <a:avLst>
                    <a:gd name="adj1" fmla="val 16667"/>
                    <a:gd name="adj2" fmla="val 0"/>
                  </a:avLst>
                </a:prstGeom>
                <a:solidFill>
                  <a:srgbClr val="80BC50"/>
                </a:solidFill>
                <a:ln>
                  <a:noFill/>
                </a:ln>
              </p:spPr>
              <p:txBody>
                <a:bodyPr spcFirstLastPara="1" wrap="square" lIns="91425" tIns="91425" rIns="91425" bIns="91425" anchor="ctr" anchorCtr="0">
                  <a:noAutofit/>
                </a:bodyPr>
                <a:lstStyle/>
                <a:p>
                  <a:pPr marL="0" marR="0" lvl="0" indent="0" algn="ctr" defTabSz="609630" rtl="0" eaLnBrk="1" fontAlgn="auto" latinLnBrk="0" hangingPunct="1">
                    <a:lnSpc>
                      <a:spcPct val="100000"/>
                    </a:lnSpc>
                    <a:spcBef>
                      <a:spcPts val="0"/>
                    </a:spcBef>
                    <a:spcAft>
                      <a:spcPts val="0"/>
                    </a:spcAft>
                    <a:buClr>
                      <a:srgbClr val="000000"/>
                    </a:buClr>
                    <a:buSzPts val="1100"/>
                    <a:buFontTx/>
                    <a:buNone/>
                    <a:tabLst/>
                    <a:defRPr/>
                  </a:pPr>
                  <a:r>
                    <a:rPr kumimoji="0" lang="en-US" sz="1600" b="1" i="0" u="none" strike="noStrike" kern="0" cap="none" spc="0" normalizeH="0" baseline="0" noProof="0" dirty="0">
                      <a:ln>
                        <a:noFill/>
                      </a:ln>
                      <a:solidFill>
                        <a:srgbClr val="FFFFFF"/>
                      </a:solidFill>
                      <a:effectLst/>
                      <a:uLnTx/>
                      <a:uFillTx/>
                      <a:latin typeface="Fira Sans Extra Condensed Medium"/>
                      <a:ea typeface="Fira Sans Extra Condensed Medium"/>
                      <a:cs typeface="Fira Sans Extra Condensed Medium"/>
                      <a:sym typeface="Fira Sans Extra Condensed Medium"/>
                    </a:rPr>
                    <a:t>Availability of emergency care and equity</a:t>
                  </a:r>
                </a:p>
              </p:txBody>
            </p:sp>
          </p:grpSp>
          <p:sp>
            <p:nvSpPr>
              <p:cNvPr id="56" name="ZoneTexte 55">
                <a:extLst>
                  <a:ext uri="{FF2B5EF4-FFF2-40B4-BE49-F238E27FC236}">
                    <a16:creationId xmlns:a16="http://schemas.microsoft.com/office/drawing/2014/main" id="{A70B5228-23D0-A14A-E761-B890619D714E}"/>
                  </a:ext>
                </a:extLst>
              </p:cNvPr>
              <p:cNvSpPr txBox="1"/>
              <p:nvPr/>
            </p:nvSpPr>
            <p:spPr>
              <a:xfrm>
                <a:off x="8543965" y="1183424"/>
                <a:ext cx="1064301" cy="584775"/>
              </a:xfrm>
              <a:prstGeom prst="rect">
                <a:avLst/>
              </a:prstGeom>
              <a:noFill/>
            </p:spPr>
            <p:txBody>
              <a:bodyPr wrap="square" rtlCol="0">
                <a:sp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fr-FR" sz="3200" b="1" i="0" u="none" strike="noStrike" kern="0" cap="none" spc="0" normalizeH="0" baseline="0" noProof="0" dirty="0">
                    <a:ln>
                      <a:noFill/>
                    </a:ln>
                    <a:solidFill>
                      <a:srgbClr val="92D050"/>
                    </a:solidFill>
                    <a:effectLst/>
                    <a:uLnTx/>
                    <a:uFillTx/>
                    <a:latin typeface="Calibri" panose="020F0502020204030204"/>
                    <a:ea typeface="+mn-ea"/>
                    <a:cs typeface="+mn-cs"/>
                  </a:rPr>
                  <a:t>80%</a:t>
                </a:r>
                <a:endParaRPr kumimoji="0" lang="en-US" sz="3200" b="1" i="0" u="none" strike="noStrike" kern="0" cap="none" spc="0" normalizeH="0" baseline="0" noProof="0" dirty="0">
                  <a:ln>
                    <a:noFill/>
                  </a:ln>
                  <a:solidFill>
                    <a:srgbClr val="92D050"/>
                  </a:solidFill>
                  <a:effectLst/>
                  <a:uLnTx/>
                  <a:uFillTx/>
                  <a:latin typeface="Calibri" panose="020F0502020204030204"/>
                  <a:ea typeface="+mn-ea"/>
                  <a:cs typeface="+mn-cs"/>
                </a:endParaRPr>
              </a:p>
            </p:txBody>
          </p:sp>
        </p:grpSp>
        <p:pic>
          <p:nvPicPr>
            <p:cNvPr id="11" name="Image 10">
              <a:extLst>
                <a:ext uri="{FF2B5EF4-FFF2-40B4-BE49-F238E27FC236}">
                  <a16:creationId xmlns:a16="http://schemas.microsoft.com/office/drawing/2014/main" id="{FA5E3A0D-22A0-6986-FF77-750F5D0CC373}"/>
                </a:ext>
              </a:extLst>
            </p:cNvPr>
            <p:cNvPicPr>
              <a:picLocks noChangeAspect="1"/>
            </p:cNvPicPr>
            <p:nvPr/>
          </p:nvPicPr>
          <p:blipFill>
            <a:blip r:embed="rId6">
              <a:duotone>
                <a:schemeClr val="accent6">
                  <a:shade val="45000"/>
                  <a:satMod val="135000"/>
                </a:schemeClr>
                <a:prstClr val="white"/>
              </a:duotone>
            </a:blip>
            <a:stretch>
              <a:fillRect/>
            </a:stretch>
          </p:blipFill>
          <p:spPr>
            <a:xfrm>
              <a:off x="8117849" y="4160208"/>
              <a:ext cx="693191" cy="693191"/>
            </a:xfrm>
            <a:prstGeom prst="rect">
              <a:avLst/>
            </a:prstGeom>
          </p:spPr>
        </p:pic>
      </p:grpSp>
      <p:sp>
        <p:nvSpPr>
          <p:cNvPr id="3" name="ZoneTexte 55">
            <a:extLst>
              <a:ext uri="{FF2B5EF4-FFF2-40B4-BE49-F238E27FC236}">
                <a16:creationId xmlns:a16="http://schemas.microsoft.com/office/drawing/2014/main" id="{6DD1ED4B-4C2B-F2EA-C5CD-577E312E8200}"/>
              </a:ext>
            </a:extLst>
          </p:cNvPr>
          <p:cNvSpPr txBox="1"/>
          <p:nvPr/>
        </p:nvSpPr>
        <p:spPr>
          <a:xfrm>
            <a:off x="9766536" y="1492829"/>
            <a:ext cx="2064844" cy="584775"/>
          </a:xfrm>
          <a:prstGeom prst="rect">
            <a:avLst/>
          </a:prstGeom>
          <a:noFill/>
        </p:spPr>
        <p:txBody>
          <a:bodyPr wrap="square" rtlCol="0">
            <a:spAutoFit/>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fr-FR" sz="3200" b="1" i="0" u="none" strike="noStrike" kern="0" cap="none" spc="0" normalizeH="0" baseline="0" noProof="0" dirty="0">
                <a:ln>
                  <a:noFill/>
                </a:ln>
                <a:solidFill>
                  <a:srgbClr val="F30BE2"/>
                </a:solidFill>
                <a:effectLst/>
                <a:uLnTx/>
                <a:uFillTx/>
                <a:latin typeface="Calibri" panose="020F0502020204030204"/>
                <a:ea typeface="+mn-ea"/>
                <a:cs typeface="+mn-cs"/>
              </a:rPr>
              <a:t>65%</a:t>
            </a:r>
            <a:endParaRPr kumimoji="0" lang="en-US" sz="3200" b="1" i="0" u="none" strike="noStrike" kern="0" cap="none" spc="0" normalizeH="0" baseline="0" noProof="0" dirty="0">
              <a:ln>
                <a:noFill/>
              </a:ln>
              <a:solidFill>
                <a:srgbClr val="F30BE2"/>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0713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491816" y="172257"/>
            <a:ext cx="11363534" cy="1015646"/>
          </a:xfrm>
          <a:solidFill>
            <a:schemeClr val="accent1">
              <a:lumMod val="75000"/>
            </a:schemeClr>
          </a:solidFill>
        </p:spPr>
        <p:txBody>
          <a:bodyPr>
            <a:normAutofit/>
          </a:bodyPr>
          <a:lstStyle/>
          <a:p>
            <a:pPr algn="ctr"/>
            <a:r>
              <a:rPr lang="en-CA" sz="2400" b="1" dirty="0">
                <a:solidFill>
                  <a:schemeClr val="bg1"/>
                </a:solidFill>
              </a:rPr>
              <a:t>Milestone: </a:t>
            </a:r>
            <a:r>
              <a:rPr lang="en-US" sz="2400" b="1" dirty="0">
                <a:solidFill>
                  <a:schemeClr val="bg1"/>
                </a:solidFill>
              </a:rPr>
              <a:t>Policies and Plans</a:t>
            </a:r>
            <a:br>
              <a:rPr lang="en-US" sz="24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Countries have developed and implemented plans and specific policies for improving maternal and newborn survival and health, and for preventing stillbirths, in line with the WHO guidelines and set targets.  </a:t>
            </a:r>
            <a:endParaRPr lang="en-CA" sz="2400" b="1" dirty="0">
              <a:solidFill>
                <a:schemeClr val="bg1"/>
              </a:solidFill>
            </a:endParaRPr>
          </a:p>
        </p:txBody>
      </p:sp>
      <p:graphicFrame>
        <p:nvGraphicFramePr>
          <p:cNvPr id="4" name="Table 4">
            <a:extLst>
              <a:ext uri="{FF2B5EF4-FFF2-40B4-BE49-F238E27FC236}">
                <a16:creationId xmlns:a16="http://schemas.microsoft.com/office/drawing/2014/main" id="{91FCA8E7-AA86-4065-B069-FDDAFCE3F230}"/>
              </a:ext>
            </a:extLst>
          </p:cNvPr>
          <p:cNvGraphicFramePr>
            <a:graphicFrameLocks noGrp="1"/>
          </p:cNvGraphicFramePr>
          <p:nvPr>
            <p:ph idx="1"/>
            <p:extLst>
              <p:ext uri="{D42A27DB-BD31-4B8C-83A1-F6EECF244321}">
                <p14:modId xmlns:p14="http://schemas.microsoft.com/office/powerpoint/2010/main" val="3568514040"/>
              </p:ext>
            </p:extLst>
          </p:nvPr>
        </p:nvGraphicFramePr>
        <p:xfrm>
          <a:off x="491816" y="1481720"/>
          <a:ext cx="11395384" cy="2796680"/>
        </p:xfrm>
        <a:graphic>
          <a:graphicData uri="http://schemas.openxmlformats.org/drawingml/2006/table">
            <a:tbl>
              <a:tblPr firstRow="1" bandRow="1">
                <a:tableStyleId>{5C22544A-7EE6-4342-B048-85BDC9FD1C3A}</a:tableStyleId>
              </a:tblPr>
              <a:tblGrid>
                <a:gridCol w="11395384">
                  <a:extLst>
                    <a:ext uri="{9D8B030D-6E8A-4147-A177-3AD203B41FA5}">
                      <a16:colId xmlns:a16="http://schemas.microsoft.com/office/drawing/2014/main" val="3285766045"/>
                    </a:ext>
                  </a:extLst>
                </a:gridCol>
              </a:tblGrid>
              <a:tr h="530999">
                <a:tc>
                  <a:txBody>
                    <a:bodyPr/>
                    <a:lstStyle/>
                    <a:p>
                      <a:pPr algn="ctr"/>
                      <a:r>
                        <a:rPr lang="en-US" sz="2000" b="1" dirty="0"/>
                        <a:t>DELIVERABLES</a:t>
                      </a:r>
                      <a:endParaRPr lang="en-CA" sz="2000" dirty="0"/>
                    </a:p>
                  </a:txBody>
                  <a:tcPr/>
                </a:tc>
                <a:extLst>
                  <a:ext uri="{0D108BD9-81ED-4DB2-BD59-A6C34878D82A}">
                    <a16:rowId xmlns:a16="http://schemas.microsoft.com/office/drawing/2014/main" val="1412516001"/>
                  </a:ext>
                </a:extLst>
              </a:tr>
              <a:tr h="996644">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Countries </a:t>
                      </a:r>
                      <a:r>
                        <a:rPr lang="en-US" sz="2000" b="0" kern="1200" dirty="0">
                          <a:solidFill>
                            <a:schemeClr val="tx1"/>
                          </a:solidFill>
                          <a:effectLst/>
                          <a:latin typeface="+mn-lt"/>
                          <a:ea typeface="+mn-ea"/>
                          <a:cs typeface="+mn-cs"/>
                        </a:rPr>
                        <a:t>have set targets for MMR, NMR and SBR.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0" kern="1200" dirty="0">
                        <a:solidFill>
                          <a:schemeClr val="tx1"/>
                        </a:solidFill>
                        <a:effectLst/>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kern="1200" dirty="0">
                          <a:solidFill>
                            <a:schemeClr val="tx1"/>
                          </a:solidFill>
                          <a:effectLst/>
                          <a:latin typeface="+mn-lt"/>
                          <a:ea typeface="+mn-ea"/>
                          <a:cs typeface="+mn-cs"/>
                        </a:rPr>
                        <a:t>Countries have </a:t>
                      </a:r>
                      <a:r>
                        <a:rPr lang="en-US" sz="2000" b="0" dirty="0">
                          <a:solidFill>
                            <a:schemeClr val="tx1"/>
                          </a:solidFill>
                        </a:rPr>
                        <a:t>developed and implemented costed plans for addressing maternal and newborn mortality, morbidities and stillbirths.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0" dirty="0">
                        <a:solidFill>
                          <a:schemeClr val="tx1"/>
                        </a:solidFill>
                      </a:endParaRPr>
                    </a:p>
                  </a:txBody>
                  <a:tcPr>
                    <a:noFill/>
                  </a:tcPr>
                </a:tc>
                <a:extLst>
                  <a:ext uri="{0D108BD9-81ED-4DB2-BD59-A6C34878D82A}">
                    <a16:rowId xmlns:a16="http://schemas.microsoft.com/office/drawing/2014/main" val="3039482385"/>
                  </a:ext>
                </a:extLst>
              </a:tr>
              <a:tr h="650241">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C</a:t>
                      </a:r>
                      <a:r>
                        <a:rPr lang="en-US" sz="2000" dirty="0">
                          <a:solidFill>
                            <a:schemeClr val="tx1"/>
                          </a:solidFill>
                        </a:rPr>
                        <a:t>ountries have costed plans, strategies and targets available and adopted at sub-national/district level.</a:t>
                      </a:r>
                      <a:r>
                        <a:rPr lang="en-US" sz="2000" b="0" dirty="0">
                          <a:solidFill>
                            <a:schemeClr val="tx1"/>
                          </a:solidFill>
                          <a:highlight>
                            <a:srgbClr val="FFFF00"/>
                          </a:highlight>
                        </a:rPr>
                        <a:t> </a:t>
                      </a:r>
                      <a:endParaRPr lang="en-CA" sz="2000" dirty="0">
                        <a:solidFill>
                          <a:schemeClr val="tx1"/>
                        </a:solidFill>
                      </a:endParaRPr>
                    </a:p>
                  </a:txBody>
                  <a:tcPr>
                    <a:noFill/>
                  </a:tcPr>
                </a:tc>
                <a:extLst>
                  <a:ext uri="{0D108BD9-81ED-4DB2-BD59-A6C34878D82A}">
                    <a16:rowId xmlns:a16="http://schemas.microsoft.com/office/drawing/2014/main" val="3962994918"/>
                  </a:ext>
                </a:extLst>
              </a:tr>
            </a:tbl>
          </a:graphicData>
        </a:graphic>
      </p:graphicFrame>
    </p:spTree>
    <p:extLst>
      <p:ext uri="{BB962C8B-B14F-4D97-AF65-F5344CB8AC3E}">
        <p14:creationId xmlns:p14="http://schemas.microsoft.com/office/powerpoint/2010/main" val="2175308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447129" y="135518"/>
            <a:ext cx="11363534" cy="1165590"/>
          </a:xfrm>
          <a:solidFill>
            <a:schemeClr val="accent1">
              <a:lumMod val="75000"/>
            </a:schemeClr>
          </a:solidFill>
        </p:spPr>
        <p:txBody>
          <a:bodyPr>
            <a:normAutofit/>
          </a:bodyPr>
          <a:lstStyle/>
          <a:p>
            <a:pPr algn="ctr"/>
            <a:r>
              <a:rPr lang="en-CA" sz="2400" b="1" dirty="0">
                <a:solidFill>
                  <a:schemeClr val="bg1"/>
                </a:solidFill>
              </a:rPr>
              <a:t>Milestone: </a:t>
            </a:r>
            <a:r>
              <a:rPr lang="en-US" sz="2400" b="1" dirty="0">
                <a:solidFill>
                  <a:schemeClr val="bg1"/>
                </a:solidFill>
              </a:rPr>
              <a:t>Response and Resilience</a:t>
            </a:r>
            <a:br>
              <a:rPr lang="en-US" sz="24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Countries have a preparedness and response plan that prioritizes maternal and newborn survival and health and prevention of stillbirths and have a coordinated mechanism in place for its implementation, ensuring procurement of emergency supplies and monitoring survival and health outcomes.</a:t>
            </a:r>
            <a:endParaRPr lang="en-CA" sz="2400" b="1" dirty="0">
              <a:solidFill>
                <a:schemeClr val="bg1"/>
              </a:solidFill>
            </a:endParaRPr>
          </a:p>
        </p:txBody>
      </p:sp>
      <p:graphicFrame>
        <p:nvGraphicFramePr>
          <p:cNvPr id="4" name="Table 4">
            <a:extLst>
              <a:ext uri="{FF2B5EF4-FFF2-40B4-BE49-F238E27FC236}">
                <a16:creationId xmlns:a16="http://schemas.microsoft.com/office/drawing/2014/main" id="{91FCA8E7-AA86-4065-B069-FDDAFCE3F230}"/>
              </a:ext>
            </a:extLst>
          </p:cNvPr>
          <p:cNvGraphicFramePr>
            <a:graphicFrameLocks noGrp="1"/>
          </p:cNvGraphicFramePr>
          <p:nvPr>
            <p:ph idx="1"/>
            <p:extLst>
              <p:ext uri="{D42A27DB-BD31-4B8C-83A1-F6EECF244321}">
                <p14:modId xmlns:p14="http://schemas.microsoft.com/office/powerpoint/2010/main" val="440428956"/>
              </p:ext>
            </p:extLst>
          </p:nvPr>
        </p:nvGraphicFramePr>
        <p:xfrm>
          <a:off x="501877" y="1448411"/>
          <a:ext cx="11192140" cy="5538222"/>
        </p:xfrm>
        <a:graphic>
          <a:graphicData uri="http://schemas.openxmlformats.org/drawingml/2006/table">
            <a:tbl>
              <a:tblPr firstRow="1" bandRow="1">
                <a:tableStyleId>{5C22544A-7EE6-4342-B048-85BDC9FD1C3A}</a:tableStyleId>
              </a:tblPr>
              <a:tblGrid>
                <a:gridCol w="11192140">
                  <a:extLst>
                    <a:ext uri="{9D8B030D-6E8A-4147-A177-3AD203B41FA5}">
                      <a16:colId xmlns:a16="http://schemas.microsoft.com/office/drawing/2014/main" val="3285766045"/>
                    </a:ext>
                  </a:extLst>
                </a:gridCol>
              </a:tblGrid>
              <a:tr h="355728">
                <a:tc>
                  <a:txBody>
                    <a:bodyPr/>
                    <a:lstStyle/>
                    <a:p>
                      <a:pPr algn="ctr"/>
                      <a:r>
                        <a:rPr lang="en-US" sz="2000" b="1" dirty="0"/>
                        <a:t>DELIVERABLES</a:t>
                      </a:r>
                      <a:endParaRPr lang="en-CA" sz="2000" b="1" dirty="0"/>
                    </a:p>
                  </a:txBody>
                  <a:tcPr>
                    <a:solidFill>
                      <a:schemeClr val="accent1"/>
                    </a:solidFill>
                  </a:tcPr>
                </a:tc>
                <a:extLst>
                  <a:ext uri="{0D108BD9-81ED-4DB2-BD59-A6C34878D82A}">
                    <a16:rowId xmlns:a16="http://schemas.microsoft.com/office/drawing/2014/main" val="1412516001"/>
                  </a:ext>
                </a:extLst>
              </a:tr>
              <a:tr h="825569">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Preparedness and response plan in place, which includes integrated standards for maternal and newborn health and stillbirth prevention.</a:t>
                      </a:r>
                    </a:p>
                  </a:txBody>
                  <a:tcPr>
                    <a:noFill/>
                  </a:tcPr>
                </a:tc>
                <a:extLst>
                  <a:ext uri="{0D108BD9-81ED-4DB2-BD59-A6C34878D82A}">
                    <a16:rowId xmlns:a16="http://schemas.microsoft.com/office/drawing/2014/main" val="3039482385"/>
                  </a:ext>
                </a:extLst>
              </a:tr>
              <a:tr h="905893">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A national coordination mechanism in place for the implementation and monitoring of the preparedness and response plan to ensure the continuity of maternal and newborn health services during emergencies.</a:t>
                      </a:r>
                      <a:endParaRPr lang="en-CA" sz="2000" b="0" dirty="0"/>
                    </a:p>
                  </a:txBody>
                  <a:tcPr>
                    <a:noFill/>
                  </a:tcPr>
                </a:tc>
                <a:extLst>
                  <a:ext uri="{0D108BD9-81ED-4DB2-BD59-A6C34878D82A}">
                    <a16:rowId xmlns:a16="http://schemas.microsoft.com/office/drawing/2014/main" val="35943282"/>
                  </a:ext>
                </a:extLst>
              </a:tr>
              <a:tr h="854831">
                <a:tc>
                  <a:txBody>
                    <a:bodyPr/>
                    <a:lstStyle/>
                    <a:p>
                      <a:pPr marL="342900" indent="-342900">
                        <a:buFont typeface="Arial" panose="020B0604020202020204" pitchFamily="34" charset="0"/>
                        <a:buChar char="•"/>
                      </a:pPr>
                      <a:r>
                        <a:rPr lang="en-US" sz="2000" b="0" kern="1200" dirty="0">
                          <a:solidFill>
                            <a:schemeClr val="dk1"/>
                          </a:solidFill>
                          <a:effectLst/>
                          <a:latin typeface="+mn-lt"/>
                          <a:ea typeface="+mn-ea"/>
                          <a:cs typeface="+mn-cs"/>
                        </a:rPr>
                        <a:t>System in place to monitor maternal and newborn survival and health outcomes during emergencies/humanitarian crisis </a:t>
                      </a:r>
                      <a:r>
                        <a:rPr lang="en-US" sz="2000" b="0" i="1" kern="1200" dirty="0">
                          <a:solidFill>
                            <a:schemeClr val="dk1"/>
                          </a:solidFill>
                          <a:effectLst/>
                          <a:latin typeface="+mn-lt"/>
                          <a:ea typeface="+mn-ea"/>
                          <a:cs typeface="+mn-cs"/>
                        </a:rPr>
                        <a:t>(linked with the Data for Action milestone)</a:t>
                      </a:r>
                      <a:r>
                        <a:rPr lang="en-US" sz="2000" b="0" kern="1200" dirty="0">
                          <a:solidFill>
                            <a:schemeClr val="dk1"/>
                          </a:solidFill>
                          <a:effectLst/>
                          <a:latin typeface="+mn-lt"/>
                          <a:ea typeface="+mn-ea"/>
                          <a:cs typeface="+mn-cs"/>
                        </a:rPr>
                        <a:t>.</a:t>
                      </a:r>
                      <a:endParaRPr lang="en-CA" sz="2000" b="0" kern="1200" dirty="0">
                        <a:solidFill>
                          <a:schemeClr val="dk1"/>
                        </a:solidFill>
                        <a:effectLst/>
                        <a:latin typeface="+mn-lt"/>
                        <a:ea typeface="+mn-ea"/>
                        <a:cs typeface="+mn-cs"/>
                      </a:endParaRPr>
                    </a:p>
                  </a:txBody>
                  <a:tcPr>
                    <a:noFill/>
                  </a:tcPr>
                </a:tc>
                <a:extLst>
                  <a:ext uri="{0D108BD9-81ED-4DB2-BD59-A6C34878D82A}">
                    <a16:rowId xmlns:a16="http://schemas.microsoft.com/office/drawing/2014/main" val="2336671829"/>
                  </a:ext>
                </a:extLst>
              </a:tr>
              <a:tr h="1020815">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Newborn care supplies and commodities are available and used in countries with humanitarian and fragile contexts (</a:t>
                      </a:r>
                      <a:r>
                        <a:rPr lang="en-US" sz="2000" b="0" i="1" dirty="0"/>
                        <a:t>linked to milestone on Commodities</a:t>
                      </a:r>
                      <a:r>
                        <a:rPr lang="en-US" sz="2000" b="0" dirty="0"/>
                        <a:t>).</a:t>
                      </a:r>
                      <a:endParaRPr lang="en-CA" sz="2000" b="0" dirty="0"/>
                    </a:p>
                  </a:txBody>
                  <a:tcPr>
                    <a:noFill/>
                  </a:tcPr>
                </a:tc>
                <a:extLst>
                  <a:ext uri="{0D108BD9-81ED-4DB2-BD59-A6C34878D82A}">
                    <a16:rowId xmlns:a16="http://schemas.microsoft.com/office/drawing/2014/main" val="1162323636"/>
                  </a:ext>
                </a:extLst>
              </a:tr>
              <a:tr h="1434927">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Maternal and newborn survival and health, including stillbirth prevention, is included into the TORs for global-level response bodies.</a:t>
                      </a:r>
                      <a:endParaRPr lang="en-CA" sz="2000" b="0" dirty="0"/>
                    </a:p>
                  </a:txBody>
                  <a:tcPr>
                    <a:noFill/>
                  </a:tcPr>
                </a:tc>
                <a:extLst>
                  <a:ext uri="{0D108BD9-81ED-4DB2-BD59-A6C34878D82A}">
                    <a16:rowId xmlns:a16="http://schemas.microsoft.com/office/drawing/2014/main" val="3123016736"/>
                  </a:ext>
                </a:extLst>
              </a:tr>
            </a:tbl>
          </a:graphicData>
        </a:graphic>
      </p:graphicFrame>
    </p:spTree>
    <p:extLst>
      <p:ext uri="{BB962C8B-B14F-4D97-AF65-F5344CB8AC3E}">
        <p14:creationId xmlns:p14="http://schemas.microsoft.com/office/powerpoint/2010/main" val="3118075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447129" y="135518"/>
            <a:ext cx="11363534" cy="1165590"/>
          </a:xfrm>
          <a:solidFill>
            <a:schemeClr val="accent1">
              <a:lumMod val="75000"/>
            </a:schemeClr>
          </a:solidFill>
        </p:spPr>
        <p:txBody>
          <a:bodyPr>
            <a:normAutofit/>
          </a:bodyPr>
          <a:lstStyle/>
          <a:p>
            <a:pPr algn="ctr"/>
            <a:r>
              <a:rPr lang="en-CA" sz="2800" b="1" dirty="0">
                <a:solidFill>
                  <a:schemeClr val="bg1"/>
                </a:solidFill>
              </a:rPr>
              <a:t>Milestone: Investment</a:t>
            </a:r>
            <a:br>
              <a:rPr lang="en-CA" sz="28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Countries have allocated sufficient domestic and international resources to strengthen their health systems and implement their plans for improving maternal and neonatal survival and health and for preventing stillbirths.</a:t>
            </a:r>
            <a:endParaRPr lang="en-CA" sz="2800" b="1" dirty="0">
              <a:solidFill>
                <a:schemeClr val="bg1"/>
              </a:solidFill>
            </a:endParaRPr>
          </a:p>
        </p:txBody>
      </p:sp>
      <p:graphicFrame>
        <p:nvGraphicFramePr>
          <p:cNvPr id="4" name="Table 4">
            <a:extLst>
              <a:ext uri="{FF2B5EF4-FFF2-40B4-BE49-F238E27FC236}">
                <a16:creationId xmlns:a16="http://schemas.microsoft.com/office/drawing/2014/main" id="{91FCA8E7-AA86-4065-B069-FDDAFCE3F230}"/>
              </a:ext>
            </a:extLst>
          </p:cNvPr>
          <p:cNvGraphicFramePr>
            <a:graphicFrameLocks noGrp="1"/>
          </p:cNvGraphicFramePr>
          <p:nvPr>
            <p:ph idx="1"/>
            <p:extLst>
              <p:ext uri="{D42A27DB-BD31-4B8C-83A1-F6EECF244321}">
                <p14:modId xmlns:p14="http://schemas.microsoft.com/office/powerpoint/2010/main" val="4128585526"/>
              </p:ext>
            </p:extLst>
          </p:nvPr>
        </p:nvGraphicFramePr>
        <p:xfrm>
          <a:off x="657225" y="1577200"/>
          <a:ext cx="10985275" cy="3418244"/>
        </p:xfrm>
        <a:graphic>
          <a:graphicData uri="http://schemas.openxmlformats.org/drawingml/2006/table">
            <a:tbl>
              <a:tblPr firstRow="1" bandRow="1">
                <a:tableStyleId>{5C22544A-7EE6-4342-B048-85BDC9FD1C3A}</a:tableStyleId>
              </a:tblPr>
              <a:tblGrid>
                <a:gridCol w="10985275">
                  <a:extLst>
                    <a:ext uri="{9D8B030D-6E8A-4147-A177-3AD203B41FA5}">
                      <a16:colId xmlns:a16="http://schemas.microsoft.com/office/drawing/2014/main" val="3285766045"/>
                    </a:ext>
                  </a:extLst>
                </a:gridCol>
              </a:tblGrid>
              <a:tr h="360870">
                <a:tc>
                  <a:txBody>
                    <a:bodyPr/>
                    <a:lstStyle/>
                    <a:p>
                      <a:pPr algn="ctr"/>
                      <a:r>
                        <a:rPr lang="en-US" sz="1800" b="1" dirty="0"/>
                        <a:t>DELIVERABLES</a:t>
                      </a:r>
                      <a:endParaRPr lang="en-CA" dirty="0"/>
                    </a:p>
                  </a:txBody>
                  <a:tcPr/>
                </a:tc>
                <a:extLst>
                  <a:ext uri="{0D108BD9-81ED-4DB2-BD59-A6C34878D82A}">
                    <a16:rowId xmlns:a16="http://schemas.microsoft.com/office/drawing/2014/main" val="1412516001"/>
                  </a:ext>
                </a:extLst>
              </a:tr>
              <a:tr h="830291">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Maternal and newborn survival and health investments and resources, including for stillbirth prevention, in both domestic expenditure and global investments and commitments mobilized, tracked, analyzed and published.</a:t>
                      </a:r>
                    </a:p>
                  </a:txBody>
                  <a:tcPr>
                    <a:noFill/>
                  </a:tcPr>
                </a:tc>
                <a:extLst>
                  <a:ext uri="{0D108BD9-81ED-4DB2-BD59-A6C34878D82A}">
                    <a16:rowId xmlns:a16="http://schemas.microsoft.com/office/drawing/2014/main" val="3039482385"/>
                  </a:ext>
                </a:extLst>
              </a:tr>
              <a:tr h="79849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Strategies for accreditation and regulation of private sector financed to improve maternal and newborn health and survival.</a:t>
                      </a:r>
                      <a:endParaRPr lang="en-CA" dirty="0"/>
                    </a:p>
                  </a:txBody>
                  <a:tcPr>
                    <a:noFill/>
                  </a:tcPr>
                </a:tc>
                <a:extLst>
                  <a:ext uri="{0D108BD9-81ED-4DB2-BD59-A6C34878D82A}">
                    <a16:rowId xmlns:a16="http://schemas.microsoft.com/office/drawing/2014/main" val="35943282"/>
                  </a:ext>
                </a:extLst>
              </a:tr>
              <a:tr h="142370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Guidance for developing an investment case for maternal and newborn survival and health, and stillbirth prevention, developed, piloted,  finalized and launched. </a:t>
                      </a:r>
                      <a:endParaRPr lang="en-CA" b="0" dirty="0"/>
                    </a:p>
                  </a:txBody>
                  <a:tcPr>
                    <a:noFill/>
                  </a:tcPr>
                </a:tc>
                <a:extLst>
                  <a:ext uri="{0D108BD9-81ED-4DB2-BD59-A6C34878D82A}">
                    <a16:rowId xmlns:a16="http://schemas.microsoft.com/office/drawing/2014/main" val="3962994918"/>
                  </a:ext>
                </a:extLst>
              </a:tr>
            </a:tbl>
          </a:graphicData>
        </a:graphic>
      </p:graphicFrame>
    </p:spTree>
    <p:extLst>
      <p:ext uri="{BB962C8B-B14F-4D97-AF65-F5344CB8AC3E}">
        <p14:creationId xmlns:p14="http://schemas.microsoft.com/office/powerpoint/2010/main" val="2878620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447129" y="135518"/>
            <a:ext cx="11363534" cy="899728"/>
          </a:xfrm>
          <a:solidFill>
            <a:schemeClr val="accent1">
              <a:lumMod val="75000"/>
            </a:schemeClr>
          </a:solidFill>
        </p:spPr>
        <p:txBody>
          <a:bodyPr>
            <a:normAutofit/>
          </a:bodyPr>
          <a:lstStyle/>
          <a:p>
            <a:pPr algn="ctr"/>
            <a:r>
              <a:rPr lang="en-CA" sz="2400" b="1" dirty="0">
                <a:solidFill>
                  <a:schemeClr val="bg1"/>
                </a:solidFill>
              </a:rPr>
              <a:t>Milestone: Equity</a:t>
            </a:r>
            <a:br>
              <a:rPr lang="en-CA" sz="24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Countries strengthen/ adopt a process to routinely review and address sub-national equity gaps.</a:t>
            </a:r>
            <a:endParaRPr lang="en-CA" sz="2400" b="1" dirty="0">
              <a:solidFill>
                <a:schemeClr val="bg1"/>
              </a:solidFill>
            </a:endParaRPr>
          </a:p>
        </p:txBody>
      </p:sp>
      <p:graphicFrame>
        <p:nvGraphicFramePr>
          <p:cNvPr id="4" name="Table 4">
            <a:extLst>
              <a:ext uri="{FF2B5EF4-FFF2-40B4-BE49-F238E27FC236}">
                <a16:creationId xmlns:a16="http://schemas.microsoft.com/office/drawing/2014/main" id="{91FCA8E7-AA86-4065-B069-FDDAFCE3F230}"/>
              </a:ext>
            </a:extLst>
          </p:cNvPr>
          <p:cNvGraphicFramePr>
            <a:graphicFrameLocks noGrp="1"/>
          </p:cNvGraphicFramePr>
          <p:nvPr>
            <p:ph idx="1"/>
            <p:extLst>
              <p:ext uri="{D42A27DB-BD31-4B8C-83A1-F6EECF244321}">
                <p14:modId xmlns:p14="http://schemas.microsoft.com/office/powerpoint/2010/main" val="2643728588"/>
              </p:ext>
            </p:extLst>
          </p:nvPr>
        </p:nvGraphicFramePr>
        <p:xfrm>
          <a:off x="447128" y="1322442"/>
          <a:ext cx="11298403" cy="4352215"/>
        </p:xfrm>
        <a:graphic>
          <a:graphicData uri="http://schemas.openxmlformats.org/drawingml/2006/table">
            <a:tbl>
              <a:tblPr firstRow="1" bandRow="1">
                <a:tableStyleId>{5C22544A-7EE6-4342-B048-85BDC9FD1C3A}</a:tableStyleId>
              </a:tblPr>
              <a:tblGrid>
                <a:gridCol w="11298403">
                  <a:extLst>
                    <a:ext uri="{9D8B030D-6E8A-4147-A177-3AD203B41FA5}">
                      <a16:colId xmlns:a16="http://schemas.microsoft.com/office/drawing/2014/main" val="3285766045"/>
                    </a:ext>
                  </a:extLst>
                </a:gridCol>
              </a:tblGrid>
              <a:tr h="477658">
                <a:tc>
                  <a:txBody>
                    <a:bodyPr/>
                    <a:lstStyle/>
                    <a:p>
                      <a:pPr algn="ctr"/>
                      <a:r>
                        <a:rPr lang="en-US" sz="2000" b="1" dirty="0"/>
                        <a:t>DELIVERABLES</a:t>
                      </a:r>
                      <a:endParaRPr lang="en-CA" sz="2000" dirty="0"/>
                    </a:p>
                  </a:txBody>
                  <a:tcPr/>
                </a:tc>
                <a:extLst>
                  <a:ext uri="{0D108BD9-81ED-4DB2-BD59-A6C34878D82A}">
                    <a16:rowId xmlns:a16="http://schemas.microsoft.com/office/drawing/2014/main" val="1412516001"/>
                  </a:ext>
                </a:extLst>
              </a:tr>
              <a:tr h="810018">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National plans </a:t>
                      </a:r>
                      <a:r>
                        <a:rPr lang="en-US" sz="2000" dirty="0">
                          <a:solidFill>
                            <a:schemeClr val="tx1"/>
                          </a:solidFill>
                        </a:rPr>
                        <a:t>identify and address gaps in equitable access to MNH services according to country contexts. </a:t>
                      </a:r>
                    </a:p>
                  </a:txBody>
                  <a:tcPr>
                    <a:noFill/>
                  </a:tcPr>
                </a:tc>
                <a:extLst>
                  <a:ext uri="{0D108BD9-81ED-4DB2-BD59-A6C34878D82A}">
                    <a16:rowId xmlns:a16="http://schemas.microsoft.com/office/drawing/2014/main" val="3039482385"/>
                  </a:ext>
                </a:extLst>
              </a:tr>
              <a:tr h="853525">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chemeClr val="tx1"/>
                          </a:solidFill>
                        </a:rPr>
                        <a:t>A system in place to track equity gaps according to country context.</a:t>
                      </a:r>
                      <a:endParaRPr lang="en-CA" sz="2000" dirty="0">
                        <a:solidFill>
                          <a:schemeClr val="tx1"/>
                        </a:solidFill>
                      </a:endParaRPr>
                    </a:p>
                  </a:txBody>
                  <a:tcPr>
                    <a:noFill/>
                  </a:tcPr>
                </a:tc>
                <a:extLst>
                  <a:ext uri="{0D108BD9-81ED-4DB2-BD59-A6C34878D82A}">
                    <a16:rowId xmlns:a16="http://schemas.microsoft.com/office/drawing/2014/main" val="35943282"/>
                  </a:ext>
                </a:extLst>
              </a:tr>
              <a:tr h="1033227">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Targeted approaches (such as, fi</a:t>
                      </a:r>
                      <a:r>
                        <a:rPr lang="en-US" sz="2000" dirty="0">
                          <a:solidFill>
                            <a:schemeClr val="tx1"/>
                          </a:solidFill>
                        </a:rPr>
                        <a:t>nancing scheme)</a:t>
                      </a:r>
                      <a:r>
                        <a:rPr lang="en-US" sz="2000" b="0" dirty="0">
                          <a:solidFill>
                            <a:schemeClr val="tx1"/>
                          </a:solidFill>
                        </a:rPr>
                        <a:t> undertaken</a:t>
                      </a:r>
                      <a:r>
                        <a:rPr lang="en-US" sz="2000" dirty="0">
                          <a:solidFill>
                            <a:schemeClr val="tx1"/>
                          </a:solidFill>
                        </a:rPr>
                        <a:t> to cover MNH care to improve coverage of services among the poor.</a:t>
                      </a:r>
                      <a:endParaRPr lang="en-CA" sz="2000" dirty="0">
                        <a:solidFill>
                          <a:schemeClr val="tx1"/>
                        </a:solidFill>
                      </a:endParaRPr>
                    </a:p>
                  </a:txBody>
                  <a:tcPr>
                    <a:noFill/>
                  </a:tcPr>
                </a:tc>
                <a:extLst>
                  <a:ext uri="{0D108BD9-81ED-4DB2-BD59-A6C34878D82A}">
                    <a16:rowId xmlns:a16="http://schemas.microsoft.com/office/drawing/2014/main" val="3962994918"/>
                  </a:ext>
                </a:extLst>
              </a:tr>
              <a:tr h="1177787">
                <a:tc>
                  <a:txBody>
                    <a:bodyPr/>
                    <a:lstStyle/>
                    <a:p>
                      <a:pPr marL="342900" indent="-342900">
                        <a:buFont typeface="Arial" panose="020B0604020202020204" pitchFamily="34" charset="0"/>
                        <a:buChar char="•"/>
                      </a:pPr>
                      <a:r>
                        <a:rPr lang="en-US" sz="2000" b="0" dirty="0">
                          <a:solidFill>
                            <a:schemeClr val="tx1"/>
                          </a:solidFill>
                        </a:rPr>
                        <a:t>S</a:t>
                      </a:r>
                      <a:r>
                        <a:rPr lang="en-US" sz="2000" dirty="0">
                          <a:solidFill>
                            <a:schemeClr val="tx1"/>
                          </a:solidFill>
                        </a:rPr>
                        <a:t>trategies adopted to minimize travel time to functional facilities providing maternal and newborn healthcare.</a:t>
                      </a:r>
                      <a:endParaRPr lang="en-CA" sz="2000" dirty="0">
                        <a:solidFill>
                          <a:schemeClr val="tx1"/>
                        </a:solidFill>
                      </a:endParaRPr>
                    </a:p>
                  </a:txBody>
                  <a:tcPr>
                    <a:noFill/>
                  </a:tcPr>
                </a:tc>
                <a:extLst>
                  <a:ext uri="{0D108BD9-81ED-4DB2-BD59-A6C34878D82A}">
                    <a16:rowId xmlns:a16="http://schemas.microsoft.com/office/drawing/2014/main" val="163548039"/>
                  </a:ext>
                </a:extLst>
              </a:tr>
            </a:tbl>
          </a:graphicData>
        </a:graphic>
      </p:graphicFrame>
    </p:spTree>
    <p:extLst>
      <p:ext uri="{BB962C8B-B14F-4D97-AF65-F5344CB8AC3E}">
        <p14:creationId xmlns:p14="http://schemas.microsoft.com/office/powerpoint/2010/main" val="308827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271232" y="0"/>
            <a:ext cx="11649536" cy="1262130"/>
          </a:xfrm>
          <a:solidFill>
            <a:schemeClr val="accent1">
              <a:lumMod val="75000"/>
            </a:schemeClr>
          </a:solidFill>
        </p:spPr>
        <p:txBody>
          <a:bodyPr>
            <a:noAutofit/>
          </a:bodyPr>
          <a:lstStyle/>
          <a:p>
            <a:pPr algn="ctr"/>
            <a:r>
              <a:rPr lang="en-CA" sz="2000" b="1" dirty="0">
                <a:solidFill>
                  <a:schemeClr val="bg1"/>
                </a:solidFill>
              </a:rPr>
              <a:t>Milestone: </a:t>
            </a:r>
            <a:r>
              <a:rPr lang="en-US" sz="2000" b="1" dirty="0">
                <a:solidFill>
                  <a:schemeClr val="bg1"/>
                </a:solidFill>
              </a:rPr>
              <a:t>Data</a:t>
            </a:r>
            <a:br>
              <a:rPr lang="en-US" sz="20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Countries are routinely tracking, collecting and using data to track progress in reaching targets for maternal and newborn deaths and stillbirths as well as the EPMM and ENAP coverage targets to 2025, and the quality of care and equitable coverage at national and sub-national levels using routine data or if appropriate from survey or service readiness assessments.</a:t>
            </a:r>
            <a:endParaRPr lang="en-CA" sz="2000" b="1" dirty="0">
              <a:solidFill>
                <a:schemeClr val="bg1"/>
              </a:solidFill>
            </a:endParaRPr>
          </a:p>
        </p:txBody>
      </p:sp>
      <p:graphicFrame>
        <p:nvGraphicFramePr>
          <p:cNvPr id="4" name="Table 4">
            <a:extLst>
              <a:ext uri="{FF2B5EF4-FFF2-40B4-BE49-F238E27FC236}">
                <a16:creationId xmlns:a16="http://schemas.microsoft.com/office/drawing/2014/main" id="{91FCA8E7-AA86-4065-B069-FDDAFCE3F230}"/>
              </a:ext>
            </a:extLst>
          </p:cNvPr>
          <p:cNvGraphicFramePr>
            <a:graphicFrameLocks noGrp="1"/>
          </p:cNvGraphicFramePr>
          <p:nvPr>
            <p:ph idx="1"/>
            <p:extLst>
              <p:ext uri="{D42A27DB-BD31-4B8C-83A1-F6EECF244321}">
                <p14:modId xmlns:p14="http://schemas.microsoft.com/office/powerpoint/2010/main" val="1625132698"/>
              </p:ext>
            </p:extLst>
          </p:nvPr>
        </p:nvGraphicFramePr>
        <p:xfrm>
          <a:off x="339919" y="1295434"/>
          <a:ext cx="11452836" cy="5464079"/>
        </p:xfrm>
        <a:graphic>
          <a:graphicData uri="http://schemas.openxmlformats.org/drawingml/2006/table">
            <a:tbl>
              <a:tblPr firstRow="1" bandRow="1">
                <a:tableStyleId>{5C22544A-7EE6-4342-B048-85BDC9FD1C3A}</a:tableStyleId>
              </a:tblPr>
              <a:tblGrid>
                <a:gridCol w="11452836">
                  <a:extLst>
                    <a:ext uri="{9D8B030D-6E8A-4147-A177-3AD203B41FA5}">
                      <a16:colId xmlns:a16="http://schemas.microsoft.com/office/drawing/2014/main" val="3285766045"/>
                    </a:ext>
                  </a:extLst>
                </a:gridCol>
              </a:tblGrid>
              <a:tr h="371906">
                <a:tc>
                  <a:txBody>
                    <a:bodyPr/>
                    <a:lstStyle/>
                    <a:p>
                      <a:pPr algn="ctr"/>
                      <a:r>
                        <a:rPr lang="en-US" sz="1800" b="1" dirty="0"/>
                        <a:t>DELIVERABLES</a:t>
                      </a:r>
                      <a:endParaRPr lang="en-CA" b="1" dirty="0"/>
                    </a:p>
                  </a:txBody>
                  <a:tcPr>
                    <a:solidFill>
                      <a:schemeClr val="accent1"/>
                    </a:solidFill>
                  </a:tcPr>
                </a:tc>
                <a:extLst>
                  <a:ext uri="{0D108BD9-81ED-4DB2-BD59-A6C34878D82A}">
                    <a16:rowId xmlns:a16="http://schemas.microsoft.com/office/drawing/2014/main" val="1412516001"/>
                  </a:ext>
                </a:extLst>
              </a:tr>
              <a:tr h="79788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National civil and vital registration systems strengthened to improve birth and death registration including stillbirth registration.</a:t>
                      </a:r>
                    </a:p>
                  </a:txBody>
                  <a:tcPr>
                    <a:noFill/>
                  </a:tcPr>
                </a:tc>
                <a:extLst>
                  <a:ext uri="{0D108BD9-81ED-4DB2-BD59-A6C34878D82A}">
                    <a16:rowId xmlns:a16="http://schemas.microsoft.com/office/drawing/2014/main" val="3039482385"/>
                  </a:ext>
                </a:extLst>
              </a:tr>
              <a:tr h="664556">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Routine Health information Systems (</a:t>
                      </a:r>
                      <a:r>
                        <a:rPr lang="en-CA" b="0" dirty="0"/>
                        <a:t>RHIS) </a:t>
                      </a:r>
                      <a:r>
                        <a:rPr lang="en-US" b="0" dirty="0"/>
                        <a:t>includes maternal and neonatal health and morbidity data including stillbirth and small &amp; sick newborn data.</a:t>
                      </a:r>
                      <a:endParaRPr lang="en-CA" b="0" dirty="0"/>
                    </a:p>
                  </a:txBody>
                  <a:tcPr>
                    <a:noFill/>
                  </a:tcPr>
                </a:tc>
                <a:extLst>
                  <a:ext uri="{0D108BD9-81ED-4DB2-BD59-A6C34878D82A}">
                    <a16:rowId xmlns:a16="http://schemas.microsoft.com/office/drawing/2014/main" val="35943282"/>
                  </a:ext>
                </a:extLst>
              </a:tr>
              <a:tr h="802435">
                <a:tc>
                  <a:txBody>
                    <a:bodyPr/>
                    <a:lstStyle/>
                    <a:p>
                      <a:pPr marL="285750" indent="-285750">
                        <a:buFont typeface="Arial" panose="020B0604020202020204" pitchFamily="34" charset="0"/>
                        <a:buChar char="•"/>
                      </a:pPr>
                      <a:r>
                        <a:rPr lang="en-US" sz="1800" b="0" kern="1200" dirty="0">
                          <a:solidFill>
                            <a:schemeClr val="dk1"/>
                          </a:solidFill>
                          <a:effectLst/>
                          <a:latin typeface="+mn-lt"/>
                          <a:ea typeface="+mn-ea"/>
                          <a:cs typeface="+mn-cs"/>
                        </a:rPr>
                        <a:t>In settings where private sector is a key provider for MNH, strategies adopted to link routine health information system data with private sector to ensure completeness of national and sub-national level data.</a:t>
                      </a:r>
                      <a:endParaRPr lang="en-CA" b="0" dirty="0"/>
                    </a:p>
                  </a:txBody>
                  <a:tcPr>
                    <a:noFill/>
                  </a:tcPr>
                </a:tc>
                <a:extLst>
                  <a:ext uri="{0D108BD9-81ED-4DB2-BD59-A6C34878D82A}">
                    <a16:rowId xmlns:a16="http://schemas.microsoft.com/office/drawing/2014/main" val="163548039"/>
                  </a:ext>
                </a:extLst>
              </a:tr>
              <a:tr h="535943">
                <a:tc>
                  <a:txBody>
                    <a:bodyPr/>
                    <a:lstStyle/>
                    <a:p>
                      <a:pPr marL="285750" indent="-285750">
                        <a:buFont typeface="Arial" panose="020B0604020202020204" pitchFamily="34" charset="0"/>
                        <a:buChar char="•"/>
                      </a:pPr>
                      <a:r>
                        <a:rPr lang="en-US" b="0" dirty="0"/>
                        <a:t>MPDSR processes strengthened in high burden countries to better understand causes of death </a:t>
                      </a:r>
                      <a:r>
                        <a:rPr lang="en-US" b="0" i="1" dirty="0"/>
                        <a:t>(linked to </a:t>
                      </a:r>
                      <a:r>
                        <a:rPr lang="en-US" b="0" i="1" dirty="0" err="1"/>
                        <a:t>QoC</a:t>
                      </a:r>
                      <a:r>
                        <a:rPr lang="en-US" b="0" i="1" dirty="0"/>
                        <a:t>)</a:t>
                      </a:r>
                      <a:endParaRPr lang="en-CA" b="0" dirty="0"/>
                    </a:p>
                  </a:txBody>
                  <a:tcPr>
                    <a:noFill/>
                  </a:tcPr>
                </a:tc>
                <a:extLst>
                  <a:ext uri="{0D108BD9-81ED-4DB2-BD59-A6C34878D82A}">
                    <a16:rowId xmlns:a16="http://schemas.microsoft.com/office/drawing/2014/main" val="1909827548"/>
                  </a:ext>
                </a:extLst>
              </a:tr>
              <a:tr h="828311">
                <a:tc>
                  <a:txBody>
                    <a:bodyPr/>
                    <a:lstStyle/>
                    <a:p>
                      <a:pPr marL="285750" indent="-285750">
                        <a:buFont typeface="Arial" panose="020B0604020202020204" pitchFamily="34" charset="0"/>
                        <a:buChar char="•"/>
                      </a:pPr>
                      <a:r>
                        <a:rPr lang="en-US" b="0" dirty="0"/>
                        <a:t>Electronic patient records and use of digital technology for better monitoring and evaluation of maternal, perinatal and neonatal health services. </a:t>
                      </a:r>
                      <a:endParaRPr lang="en-CA" b="0" dirty="0"/>
                    </a:p>
                  </a:txBody>
                  <a:tcPr>
                    <a:noFill/>
                  </a:tcPr>
                </a:tc>
                <a:extLst>
                  <a:ext uri="{0D108BD9-81ED-4DB2-BD59-A6C34878D82A}">
                    <a16:rowId xmlns:a16="http://schemas.microsoft.com/office/drawing/2014/main" val="3621248929"/>
                  </a:ext>
                </a:extLst>
              </a:tr>
              <a:tr h="1203065">
                <a:tc>
                  <a:txBody>
                    <a:bodyPr/>
                    <a:lstStyle/>
                    <a:p>
                      <a:pPr marL="285750" indent="-285750">
                        <a:buFont typeface="Arial" panose="020B0604020202020204" pitchFamily="34" charset="0"/>
                        <a:buChar char="•"/>
                      </a:pPr>
                      <a:r>
                        <a:rPr lang="en-US" b="0" dirty="0"/>
                        <a:t>A mechanism in place to collect and use disaggregated data to address gaps and disparities at national and sub-national level. </a:t>
                      </a:r>
                      <a:r>
                        <a:rPr lang="en-US" b="0" i="1" dirty="0"/>
                        <a:t>(linked to Equity)</a:t>
                      </a:r>
                    </a:p>
                    <a:p>
                      <a:pPr marL="285750" indent="-285750">
                        <a:buFont typeface="Arial" panose="020B0604020202020204" pitchFamily="34" charset="0"/>
                        <a:buChar char="•"/>
                      </a:pPr>
                      <a:endParaRPr lang="en-US" b="0" i="1" dirty="0"/>
                    </a:p>
                    <a:p>
                      <a:pPr marL="285750" indent="-285750">
                        <a:buFont typeface="Arial" panose="020B0604020202020204" pitchFamily="34" charset="0"/>
                        <a:buChar char="•"/>
                      </a:pPr>
                      <a:r>
                        <a:rPr lang="en-US" sz="1800" b="0" kern="1200" dirty="0">
                          <a:solidFill>
                            <a:schemeClr val="dk1"/>
                          </a:solidFill>
                          <a:effectLst/>
                          <a:latin typeface="+mn-lt"/>
                          <a:ea typeface="+mn-ea"/>
                          <a:cs typeface="+mn-cs"/>
                        </a:rPr>
                        <a:t>System in place to monitor maternal and newborn survival and health outcomes during emergencies/humanitarian crisis </a:t>
                      </a:r>
                      <a:r>
                        <a:rPr lang="en-US" sz="1800" b="0" i="1" kern="1200" dirty="0">
                          <a:solidFill>
                            <a:schemeClr val="dk1"/>
                          </a:solidFill>
                          <a:effectLst/>
                          <a:latin typeface="+mn-lt"/>
                          <a:ea typeface="+mn-ea"/>
                          <a:cs typeface="+mn-cs"/>
                        </a:rPr>
                        <a:t>(linked to milestone on Response &amp; Resilience)</a:t>
                      </a:r>
                      <a:r>
                        <a:rPr lang="en-US" sz="1800" b="0" kern="1200" dirty="0">
                          <a:solidFill>
                            <a:schemeClr val="dk1"/>
                          </a:solidFill>
                          <a:effectLst/>
                          <a:latin typeface="+mn-lt"/>
                          <a:ea typeface="+mn-ea"/>
                          <a:cs typeface="+mn-cs"/>
                        </a:rPr>
                        <a:t> </a:t>
                      </a:r>
                      <a:endParaRPr lang="en-CA" b="0" dirty="0"/>
                    </a:p>
                  </a:txBody>
                  <a:tcPr>
                    <a:noFill/>
                  </a:tcPr>
                </a:tc>
                <a:extLst>
                  <a:ext uri="{0D108BD9-81ED-4DB2-BD59-A6C34878D82A}">
                    <a16:rowId xmlns:a16="http://schemas.microsoft.com/office/drawing/2014/main" val="2156119621"/>
                  </a:ext>
                </a:extLst>
              </a:tr>
            </a:tbl>
          </a:graphicData>
        </a:graphic>
      </p:graphicFrame>
    </p:spTree>
    <p:extLst>
      <p:ext uri="{BB962C8B-B14F-4D97-AF65-F5344CB8AC3E}">
        <p14:creationId xmlns:p14="http://schemas.microsoft.com/office/powerpoint/2010/main" val="3764151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430346" y="135516"/>
            <a:ext cx="11363534" cy="1165590"/>
          </a:xfrm>
          <a:solidFill>
            <a:schemeClr val="accent1">
              <a:lumMod val="75000"/>
            </a:schemeClr>
          </a:solidFill>
        </p:spPr>
        <p:txBody>
          <a:bodyPr>
            <a:normAutofit/>
          </a:bodyPr>
          <a:lstStyle/>
          <a:p>
            <a:pPr algn="ctr"/>
            <a:r>
              <a:rPr lang="en-CA" sz="2400" b="1" dirty="0">
                <a:solidFill>
                  <a:schemeClr val="bg1"/>
                </a:solidFill>
              </a:rPr>
              <a:t>Milestone: </a:t>
            </a:r>
            <a:r>
              <a:rPr lang="en-US" sz="2400" b="1" dirty="0">
                <a:solidFill>
                  <a:schemeClr val="bg1"/>
                </a:solidFill>
              </a:rPr>
              <a:t>Quality of Care</a:t>
            </a:r>
            <a:br>
              <a:rPr lang="en-US" sz="24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Countries have adopted and are implementing the WHO standards for respectful, effective maternal and newborn care, including prevention of stillbirths and small and sick newborn care at all levels of the health system and have a learning system to achieve quality of care.</a:t>
            </a:r>
            <a:endParaRPr lang="en-CA" sz="2400" b="1" dirty="0">
              <a:solidFill>
                <a:schemeClr val="bg1"/>
              </a:solidFill>
            </a:endParaRPr>
          </a:p>
        </p:txBody>
      </p:sp>
      <p:graphicFrame>
        <p:nvGraphicFramePr>
          <p:cNvPr id="4" name="Table 4">
            <a:extLst>
              <a:ext uri="{FF2B5EF4-FFF2-40B4-BE49-F238E27FC236}">
                <a16:creationId xmlns:a16="http://schemas.microsoft.com/office/drawing/2014/main" id="{91FCA8E7-AA86-4065-B069-FDDAFCE3F230}"/>
              </a:ext>
            </a:extLst>
          </p:cNvPr>
          <p:cNvGraphicFramePr>
            <a:graphicFrameLocks noGrp="1"/>
          </p:cNvGraphicFramePr>
          <p:nvPr>
            <p:ph idx="1"/>
            <p:extLst>
              <p:ext uri="{D42A27DB-BD31-4B8C-83A1-F6EECF244321}">
                <p14:modId xmlns:p14="http://schemas.microsoft.com/office/powerpoint/2010/main" val="70473050"/>
              </p:ext>
            </p:extLst>
          </p:nvPr>
        </p:nvGraphicFramePr>
        <p:xfrm>
          <a:off x="459871" y="1372484"/>
          <a:ext cx="11272257" cy="4914827"/>
        </p:xfrm>
        <a:graphic>
          <a:graphicData uri="http://schemas.openxmlformats.org/drawingml/2006/table">
            <a:tbl>
              <a:tblPr firstRow="1" bandRow="1">
                <a:tableStyleId>{5C22544A-7EE6-4342-B048-85BDC9FD1C3A}</a:tableStyleId>
              </a:tblPr>
              <a:tblGrid>
                <a:gridCol w="11272257">
                  <a:extLst>
                    <a:ext uri="{9D8B030D-6E8A-4147-A177-3AD203B41FA5}">
                      <a16:colId xmlns:a16="http://schemas.microsoft.com/office/drawing/2014/main" val="3285766045"/>
                    </a:ext>
                  </a:extLst>
                </a:gridCol>
              </a:tblGrid>
              <a:tr h="372842">
                <a:tc>
                  <a:txBody>
                    <a:bodyPr/>
                    <a:lstStyle/>
                    <a:p>
                      <a:pPr algn="ctr"/>
                      <a:r>
                        <a:rPr lang="en-US" sz="1800" b="1" dirty="0"/>
                        <a:t>DELIVERABLES</a:t>
                      </a:r>
                      <a:endParaRPr lang="en-CA" b="1" dirty="0"/>
                    </a:p>
                  </a:txBody>
                  <a:tcPr>
                    <a:solidFill>
                      <a:schemeClr val="accent1"/>
                    </a:solidFill>
                  </a:tcPr>
                </a:tc>
                <a:extLst>
                  <a:ext uri="{0D108BD9-81ED-4DB2-BD59-A6C34878D82A}">
                    <a16:rowId xmlns:a16="http://schemas.microsoft.com/office/drawing/2014/main" val="1412516001"/>
                  </a:ext>
                </a:extLst>
              </a:tr>
              <a:tr h="903985">
                <a:tc>
                  <a:txBody>
                    <a:bodyPr/>
                    <a:lstStyle/>
                    <a:p>
                      <a:pPr marL="285750" indent="-285750">
                        <a:buFont typeface="Arial" panose="020B0604020202020204" pitchFamily="34" charset="0"/>
                        <a:buChar char="•"/>
                      </a:pPr>
                      <a:r>
                        <a:rPr lang="en-US" sz="1800" b="0" kern="1200" dirty="0">
                          <a:solidFill>
                            <a:schemeClr val="dk1"/>
                          </a:solidFill>
                          <a:effectLst/>
                          <a:latin typeface="+mn-lt"/>
                          <a:ea typeface="+mn-ea"/>
                          <a:cs typeface="+mn-cs"/>
                        </a:rPr>
                        <a:t>WHO standards of care for quality Maternal and Newborn Health, including routine and emergency care and small &amp; sick newborn care adopted/adapted for implementation.</a:t>
                      </a:r>
                      <a:endParaRPr lang="en-CA" sz="1800" b="0" kern="1200" dirty="0">
                        <a:solidFill>
                          <a:schemeClr val="dk1"/>
                        </a:solidFill>
                        <a:effectLst/>
                        <a:latin typeface="+mn-lt"/>
                        <a:ea typeface="+mn-ea"/>
                        <a:cs typeface="+mn-cs"/>
                      </a:endParaRPr>
                    </a:p>
                  </a:txBody>
                  <a:tcPr>
                    <a:noFill/>
                  </a:tcPr>
                </a:tc>
                <a:extLst>
                  <a:ext uri="{0D108BD9-81ED-4DB2-BD59-A6C34878D82A}">
                    <a16:rowId xmlns:a16="http://schemas.microsoft.com/office/drawing/2014/main" val="3039482385"/>
                  </a:ext>
                </a:extLst>
              </a:tr>
              <a:tr h="81642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kern="1200" dirty="0">
                          <a:solidFill>
                            <a:schemeClr val="dk1"/>
                          </a:solidFill>
                          <a:effectLst/>
                          <a:latin typeface="+mn-lt"/>
                          <a:ea typeface="+mn-ea"/>
                          <a:cs typeface="+mn-cs"/>
                        </a:rPr>
                        <a:t>A set of core indicators for quality maternal and newborn healthcare is monitored through RHIS, including from private sector.</a:t>
                      </a:r>
                      <a:endParaRPr lang="en-CA" b="0" dirty="0"/>
                    </a:p>
                  </a:txBody>
                  <a:tcPr>
                    <a:noFill/>
                  </a:tcPr>
                </a:tc>
                <a:extLst>
                  <a:ext uri="{0D108BD9-81ED-4DB2-BD59-A6C34878D82A}">
                    <a16:rowId xmlns:a16="http://schemas.microsoft.com/office/drawing/2014/main" val="35943282"/>
                  </a:ext>
                </a:extLst>
              </a:tr>
              <a:tr h="698047">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A mechanism to review of causes of deaths and morbidity data engaging communities is </a:t>
                      </a:r>
                      <a:r>
                        <a:rPr lang="en-US" sz="1800" b="0" dirty="0" err="1"/>
                        <a:t>institutionalised</a:t>
                      </a:r>
                      <a:r>
                        <a:rPr lang="en-US" sz="1800" b="0" dirty="0"/>
                        <a:t>.</a:t>
                      </a:r>
                      <a:endParaRPr lang="en-CA" b="0" dirty="0"/>
                    </a:p>
                  </a:txBody>
                  <a:tcPr>
                    <a:noFill/>
                  </a:tcPr>
                </a:tc>
                <a:extLst>
                  <a:ext uri="{0D108BD9-81ED-4DB2-BD59-A6C34878D82A}">
                    <a16:rowId xmlns:a16="http://schemas.microsoft.com/office/drawing/2014/main" val="3962994918"/>
                  </a:ext>
                </a:extLst>
              </a:tr>
              <a:tr h="928387">
                <a:tc>
                  <a:txBody>
                    <a:bodyPr/>
                    <a:lstStyle/>
                    <a:p>
                      <a:pPr marL="285750" indent="-285750">
                        <a:buFont typeface="Arial" panose="020B0604020202020204" pitchFamily="34" charset="0"/>
                        <a:buChar char="•"/>
                      </a:pPr>
                      <a:r>
                        <a:rPr lang="en-US" b="0" dirty="0"/>
                        <a:t>Social, </a:t>
                      </a:r>
                      <a:r>
                        <a:rPr lang="en-US" b="0" dirty="0" err="1"/>
                        <a:t>Behaviour</a:t>
                      </a:r>
                      <a:r>
                        <a:rPr lang="en-US" b="0" dirty="0"/>
                        <a:t> and Community Engagement mechanisms and tools ensure families and communities are partners in health.</a:t>
                      </a:r>
                      <a:endParaRPr lang="en-CA" b="0" dirty="0"/>
                    </a:p>
                  </a:txBody>
                  <a:tcPr>
                    <a:noFill/>
                  </a:tcPr>
                </a:tc>
                <a:extLst>
                  <a:ext uri="{0D108BD9-81ED-4DB2-BD59-A6C34878D82A}">
                    <a16:rowId xmlns:a16="http://schemas.microsoft.com/office/drawing/2014/main" val="3944595949"/>
                  </a:ext>
                </a:extLst>
              </a:tr>
              <a:tr h="1195138">
                <a:tc>
                  <a:txBody>
                    <a:bodyPr/>
                    <a:lstStyle/>
                    <a:p>
                      <a:pPr marL="285750" indent="-285750">
                        <a:buFont typeface="Arial" panose="020B0604020202020204" pitchFamily="34" charset="0"/>
                        <a:buChar char="•"/>
                      </a:pPr>
                      <a:r>
                        <a:rPr lang="en-US" b="0" dirty="0"/>
                        <a:t>Countries adopted strategies to optimize functional networks/linkages for sustainable improvement in maternal and newborn healthcare.</a:t>
                      </a:r>
                      <a:endParaRPr lang="en-CA" b="0" dirty="0"/>
                    </a:p>
                  </a:txBody>
                  <a:tcPr>
                    <a:noFill/>
                  </a:tcPr>
                </a:tc>
                <a:extLst>
                  <a:ext uri="{0D108BD9-81ED-4DB2-BD59-A6C34878D82A}">
                    <a16:rowId xmlns:a16="http://schemas.microsoft.com/office/drawing/2014/main" val="163548039"/>
                  </a:ext>
                </a:extLst>
              </a:tr>
            </a:tbl>
          </a:graphicData>
        </a:graphic>
      </p:graphicFrame>
    </p:spTree>
    <p:extLst>
      <p:ext uri="{BB962C8B-B14F-4D97-AF65-F5344CB8AC3E}">
        <p14:creationId xmlns:p14="http://schemas.microsoft.com/office/powerpoint/2010/main" val="3738515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C2578-B655-4603-B803-4A1D95A137FA}"/>
              </a:ext>
            </a:extLst>
          </p:cNvPr>
          <p:cNvSpPr>
            <a:spLocks noGrp="1"/>
          </p:cNvSpPr>
          <p:nvPr>
            <p:ph type="title"/>
          </p:nvPr>
        </p:nvSpPr>
        <p:spPr>
          <a:xfrm>
            <a:off x="447129" y="139560"/>
            <a:ext cx="11363534" cy="1165590"/>
          </a:xfrm>
          <a:solidFill>
            <a:schemeClr val="accent1">
              <a:lumMod val="75000"/>
            </a:schemeClr>
          </a:solidFill>
        </p:spPr>
        <p:txBody>
          <a:bodyPr>
            <a:normAutofit/>
          </a:bodyPr>
          <a:lstStyle/>
          <a:p>
            <a:pPr algn="ctr"/>
            <a:r>
              <a:rPr lang="en-CA" sz="2400" b="1" dirty="0">
                <a:solidFill>
                  <a:schemeClr val="bg1"/>
                </a:solidFill>
              </a:rPr>
              <a:t>Milestone: Health Workforce</a:t>
            </a:r>
            <a:br>
              <a:rPr lang="en-CA" sz="2400" b="1" dirty="0">
                <a:solidFill>
                  <a:schemeClr val="bg1"/>
                </a:solidFill>
              </a:rPr>
            </a:b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Countries have developed and are implementing strategies and plans to increase the number, distribution, mentoring and retention of skilled health personnel for maternal and newborn health and to enhance their competence for respectful maternal and newborn care, prevention of stillbirths and care after death.</a:t>
            </a:r>
            <a:endParaRPr lang="en-CA" sz="2400" b="1" dirty="0">
              <a:solidFill>
                <a:schemeClr val="bg1"/>
              </a:solidFill>
            </a:endParaRPr>
          </a:p>
        </p:txBody>
      </p:sp>
      <p:graphicFrame>
        <p:nvGraphicFramePr>
          <p:cNvPr id="5" name="Table 4">
            <a:extLst>
              <a:ext uri="{FF2B5EF4-FFF2-40B4-BE49-F238E27FC236}">
                <a16:creationId xmlns:a16="http://schemas.microsoft.com/office/drawing/2014/main" id="{EE1D3ABA-B922-438A-A8F3-7BD1AB879B54}"/>
              </a:ext>
            </a:extLst>
          </p:cNvPr>
          <p:cNvGraphicFramePr>
            <a:graphicFrameLocks/>
          </p:cNvGraphicFramePr>
          <p:nvPr>
            <p:extLst>
              <p:ext uri="{D42A27DB-BD31-4B8C-83A1-F6EECF244321}">
                <p14:modId xmlns:p14="http://schemas.microsoft.com/office/powerpoint/2010/main" val="2917754372"/>
              </p:ext>
            </p:extLst>
          </p:nvPr>
        </p:nvGraphicFramePr>
        <p:xfrm>
          <a:off x="447129" y="1411920"/>
          <a:ext cx="11418606" cy="4864385"/>
        </p:xfrm>
        <a:graphic>
          <a:graphicData uri="http://schemas.openxmlformats.org/drawingml/2006/table">
            <a:tbl>
              <a:tblPr firstRow="1" bandRow="1">
                <a:tableStyleId>{5C22544A-7EE6-4342-B048-85BDC9FD1C3A}</a:tableStyleId>
              </a:tblPr>
              <a:tblGrid>
                <a:gridCol w="11418606">
                  <a:extLst>
                    <a:ext uri="{9D8B030D-6E8A-4147-A177-3AD203B41FA5}">
                      <a16:colId xmlns:a16="http://schemas.microsoft.com/office/drawing/2014/main" val="3285766045"/>
                    </a:ext>
                  </a:extLst>
                </a:gridCol>
              </a:tblGrid>
              <a:tr h="413273">
                <a:tc>
                  <a:txBody>
                    <a:bodyPr/>
                    <a:lstStyle/>
                    <a:p>
                      <a:pPr algn="ctr"/>
                      <a:r>
                        <a:rPr lang="en-US" sz="2000" b="1" dirty="0"/>
                        <a:t>DELIVERABLES</a:t>
                      </a:r>
                      <a:endParaRPr lang="en-CA" sz="2000" b="1" dirty="0"/>
                    </a:p>
                  </a:txBody>
                  <a:tcPr/>
                </a:tc>
                <a:extLst>
                  <a:ext uri="{0D108BD9-81ED-4DB2-BD59-A6C34878D82A}">
                    <a16:rowId xmlns:a16="http://schemas.microsoft.com/office/drawing/2014/main" val="1412516001"/>
                  </a:ext>
                </a:extLst>
              </a:tr>
              <a:tr h="1203586">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Implement the Global Strategy for Human Resources for Health including the accreditation of institutions to educate sufficient numbers of  confident and supported skilled health professionals educated to international standards is implemented.</a:t>
                      </a:r>
                    </a:p>
                  </a:txBody>
                  <a:tcPr>
                    <a:noFill/>
                  </a:tcPr>
                </a:tc>
                <a:extLst>
                  <a:ext uri="{0D108BD9-81ED-4DB2-BD59-A6C34878D82A}">
                    <a16:rowId xmlns:a16="http://schemas.microsoft.com/office/drawing/2014/main" val="3039482385"/>
                  </a:ext>
                </a:extLst>
              </a:tr>
              <a:tr h="926841">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Core competencies defined and measured for respectful maternal and newborn care including care for small and sick newborns, and stillbirth prevention and palliative care, bereavement care (</a:t>
                      </a:r>
                      <a:r>
                        <a:rPr lang="en-US" sz="2000" b="0" i="1" dirty="0"/>
                        <a:t>linked to </a:t>
                      </a:r>
                      <a:r>
                        <a:rPr lang="en-US" sz="2000" b="0" i="1" dirty="0" err="1"/>
                        <a:t>QoC</a:t>
                      </a:r>
                      <a:r>
                        <a:rPr lang="en-US" sz="2000" b="0" dirty="0"/>
                        <a:t>)</a:t>
                      </a:r>
                      <a:endParaRPr lang="en-CA" sz="2000" b="0" dirty="0"/>
                    </a:p>
                  </a:txBody>
                  <a:tcPr>
                    <a:noFill/>
                  </a:tcPr>
                </a:tc>
                <a:extLst>
                  <a:ext uri="{0D108BD9-81ED-4DB2-BD59-A6C34878D82A}">
                    <a16:rowId xmlns:a16="http://schemas.microsoft.com/office/drawing/2014/main" val="2034297767"/>
                  </a:ext>
                </a:extLst>
              </a:tr>
              <a:tr h="2320685">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A comprehensive workforce development plan in place for pre-service and in-service education and training for competent and respectful MNH care.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0" dirty="0"/>
                    </a:p>
                    <a:p>
                      <a:pPr marL="342900" indent="-342900">
                        <a:buFont typeface="Arial" panose="020B0604020202020204" pitchFamily="34" charset="0"/>
                        <a:buChar char="•"/>
                      </a:pPr>
                      <a:r>
                        <a:rPr lang="en-US" sz="2000" b="0" kern="1200" dirty="0">
                          <a:solidFill>
                            <a:schemeClr val="dk1"/>
                          </a:solidFill>
                          <a:effectLst/>
                          <a:latin typeface="+mn-lt"/>
                          <a:ea typeface="+mn-ea"/>
                          <a:cs typeface="+mn-cs"/>
                        </a:rPr>
                        <a:t>A comprehensive plan in place for equitable posting and distribution of skilled providers.</a:t>
                      </a:r>
                      <a:endParaRPr lang="en-CA" sz="2000" b="0" kern="1200" dirty="0">
                        <a:solidFill>
                          <a:schemeClr val="dk1"/>
                        </a:solidFill>
                        <a:effectLst/>
                        <a:latin typeface="+mn-lt"/>
                        <a:ea typeface="+mn-ea"/>
                        <a:cs typeface="+mn-cs"/>
                      </a:endParaRPr>
                    </a:p>
                    <a:p>
                      <a:pPr marL="342900" indent="-342900">
                        <a:buFont typeface="Arial" panose="020B0604020202020204" pitchFamily="34" charset="0"/>
                        <a:buChar char="•"/>
                      </a:pPr>
                      <a:endParaRPr lang="en-US" sz="2000" b="0" kern="1200" dirty="0">
                        <a:solidFill>
                          <a:schemeClr val="dk1"/>
                        </a:solidFill>
                        <a:effectLst/>
                        <a:latin typeface="+mn-lt"/>
                        <a:ea typeface="+mn-ea"/>
                        <a:cs typeface="+mn-cs"/>
                      </a:endParaRPr>
                    </a:p>
                    <a:p>
                      <a:pPr marL="342900" indent="-342900">
                        <a:buFont typeface="Arial" panose="020B0604020202020204" pitchFamily="34" charset="0"/>
                        <a:buChar char="•"/>
                      </a:pPr>
                      <a:r>
                        <a:rPr lang="en-US" sz="2000" b="0" kern="1200" dirty="0">
                          <a:solidFill>
                            <a:schemeClr val="dk1"/>
                          </a:solidFill>
                          <a:effectLst/>
                          <a:latin typeface="+mn-lt"/>
                          <a:ea typeface="+mn-ea"/>
                          <a:cs typeface="+mn-cs"/>
                        </a:rPr>
                        <a:t>HRH strategies and plans include improving motivation and retention of skilled personnel including appropriate remuneration.</a:t>
                      </a:r>
                      <a:endParaRPr lang="en-CA" sz="2000" b="0" kern="1200" dirty="0">
                        <a:solidFill>
                          <a:schemeClr val="dk1"/>
                        </a:solidFill>
                        <a:effectLst/>
                        <a:latin typeface="+mn-lt"/>
                        <a:ea typeface="+mn-ea"/>
                        <a:cs typeface="+mn-cs"/>
                      </a:endParaRPr>
                    </a:p>
                  </a:txBody>
                  <a:tcPr>
                    <a:noFill/>
                  </a:tcPr>
                </a:tc>
                <a:extLst>
                  <a:ext uri="{0D108BD9-81ED-4DB2-BD59-A6C34878D82A}">
                    <a16:rowId xmlns:a16="http://schemas.microsoft.com/office/drawing/2014/main" val="3808820356"/>
                  </a:ext>
                </a:extLst>
              </a:tr>
            </a:tbl>
          </a:graphicData>
        </a:graphic>
      </p:graphicFrame>
    </p:spTree>
    <p:extLst>
      <p:ext uri="{BB962C8B-B14F-4D97-AF65-F5344CB8AC3E}">
        <p14:creationId xmlns:p14="http://schemas.microsoft.com/office/powerpoint/2010/main" val="32685289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3679</TotalTime>
  <Words>1697</Words>
  <Application>Microsoft Office PowerPoint</Application>
  <PresentationFormat>Widescreen</PresentationFormat>
  <Paragraphs>115</Paragraphs>
  <Slides>12</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Fira Sans Extra Condensed Medium</vt:lpstr>
      <vt:lpstr>Roboto</vt:lpstr>
      <vt:lpstr>Trebuchet MS</vt:lpstr>
      <vt:lpstr>Office Theme</vt:lpstr>
      <vt:lpstr>PowerPoint Presentation</vt:lpstr>
      <vt:lpstr>PowerPoint Presentation</vt:lpstr>
      <vt:lpstr>Milestone: Policies and Plans Countries have developed and implemented plans and specific policies for improving maternal and newborn survival and health, and for preventing stillbirths, in line with the WHO guidelines and set targets.  </vt:lpstr>
      <vt:lpstr>Milestone: Response and Resilience Countries have a preparedness and response plan that prioritizes maternal and newborn survival and health and prevention of stillbirths and have a coordinated mechanism in place for its implementation, ensuring procurement of emergency supplies and monitoring survival and health outcomes.</vt:lpstr>
      <vt:lpstr>Milestone: Investment Countries have allocated sufficient domestic and international resources to strengthen their health systems and implement their plans for improving maternal and neonatal survival and health and for preventing stillbirths.</vt:lpstr>
      <vt:lpstr>Milestone: Equity Countries strengthen/ adopt a process to routinely review and address sub-national equity gaps.</vt:lpstr>
      <vt:lpstr>Milestone: Data Countries are routinely tracking, collecting and using data to track progress in reaching targets for maternal and newborn deaths and stillbirths as well as the EPMM and ENAP coverage targets to 2025, and the quality of care and equitable coverage at national and sub-national levels using routine data or if appropriate from survey or service readiness assessments.</vt:lpstr>
      <vt:lpstr>Milestone: Quality of Care Countries have adopted and are implementing the WHO standards for respectful, effective maternal and newborn care, including prevention of stillbirths and small and sick newborn care at all levels of the health system and have a learning system to achieve quality of care.</vt:lpstr>
      <vt:lpstr>Milestone: Health Workforce Countries have developed and are implementing strategies and plans to increase the number, distribution, mentoring and retention of skilled health personnel for maternal and newborn health and to enhance their competence for respectful maternal and newborn care, prevention of stillbirths and care after death.</vt:lpstr>
      <vt:lpstr>Milestone: Medical Products/Commodities Ensure timely procurement, equitable distribution and access, appropriate use and maintenance of medical commodities and products (equipment, technologies and diagnostics) to facilitate the delivery of high-quality, affordable maternal and newborn care, to reduce preventable stillbirths and maternal and neonatal mortality.</vt:lpstr>
      <vt:lpstr>Milestone: Research, Innovation, Knowledge Management Countries are generating and using emerging evidence, including knowledge exchange, to improve maternal and newborn health and survival and to end preventable stillbirths.</vt:lpstr>
      <vt:lpstr>Milestone: Accountability Countries have developed and implemented accountability mechanisms to improve maternal and newborn health and prevent stillbirths, including coordination of stakeholders, and processes for surveillance and review of maternal deaths, stillbirths and newborn deaths and have promoted a shift in potentially harmful social norms.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Joint ENAP &amp; EPMM CIG Actions January 25 2022</dc:title>
  <dc:creator>COCOMAN, Olive</dc:creator>
  <cp:lastModifiedBy>Olive Cocoman</cp:lastModifiedBy>
  <cp:revision>72</cp:revision>
  <cp:lastPrinted>2022-03-31T10:25:22Z</cp:lastPrinted>
  <dcterms:created xsi:type="dcterms:W3CDTF">2022-03-21T13:29:30Z</dcterms:created>
  <dcterms:modified xsi:type="dcterms:W3CDTF">2024-12-09T15:38:48Z</dcterms:modified>
</cp:coreProperties>
</file>